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2"/>
  </p:notesMasterIdLst>
  <p:sldIdLst>
    <p:sldId id="287" r:id="rId3"/>
    <p:sldId id="271" r:id="rId4"/>
    <p:sldId id="315" r:id="rId5"/>
    <p:sldId id="289" r:id="rId6"/>
    <p:sldId id="316" r:id="rId7"/>
    <p:sldId id="317" r:id="rId8"/>
    <p:sldId id="311" r:id="rId9"/>
    <p:sldId id="318" r:id="rId10"/>
    <p:sldId id="324" r:id="rId11"/>
  </p:sldIdLst>
  <p:sldSz cx="9144000" cy="6858000" type="screen4x3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E5"/>
    <a:srgbClr val="33CC33"/>
    <a:srgbClr val="FF0066"/>
    <a:srgbClr val="FF66CC"/>
    <a:srgbClr val="4646C2"/>
    <a:srgbClr val="66FF33"/>
    <a:srgbClr val="8811FF"/>
    <a:srgbClr val="7100E2"/>
    <a:srgbClr val="FE90D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414" autoAdjust="0"/>
  </p:normalViewPr>
  <p:slideViewPr>
    <p:cSldViewPr>
      <p:cViewPr varScale="1">
        <p:scale>
          <a:sx n="90" d="100"/>
          <a:sy n="90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D8590-E0BB-488A-93CF-B3B59DD8AEA2}" type="datetimeFigureOut">
              <a:rPr lang="zh-CN" altLang="en-US" smtClean="0"/>
              <a:t>2016/7/6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881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514BE-88AF-41FC-8939-1F6D64665F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5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62FD1-E0E3-47A5-841F-D96E17584096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FB5B5-EED1-4DE5-82A1-536475FCD0C4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02450" y="274638"/>
            <a:ext cx="17843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47813" y="274638"/>
            <a:ext cx="5202237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10146-FBEC-4DBD-BE35-6D8831FC8A99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547813" y="274638"/>
            <a:ext cx="7138987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D156B-3DB0-495D-8B42-02BBD328172F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CE5F7D-BA9D-4B3F-B453-C521A1D5FEFC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1E1BCA-8069-4D0D-9D46-E59BD9B92E7C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5B91DF-F254-45A0-85BD-0B541AF3075E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24FE-8188-4FB5-B6BC-D9DB165BF01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77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936-9CFE-46C8-B553-3FEE3D60F91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0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21D-36EF-4A6E-A692-D64B190239E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44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5F8-8579-4F0A-BFE0-27725A45A3E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9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717AC-C434-4571-9140-463B3ED69363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C800-A8B0-4735-8B73-2C4AD33494D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32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E2B-057E-42F7-8A39-2765D06375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7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3A6-0223-4642-9956-4714CECDEB4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1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F88-2266-4DF6-8A95-1DA85C45DD0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06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2E0-57AE-41EB-B3EA-2C2645D2D99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48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6E51-FA93-4B6D-8D10-BB603869197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8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C647-D761-4F33-8339-004F0789A3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23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85800" y="37719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DE71-0B13-41B2-BA9B-343572B69A1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2016-07-06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F9B3-C670-45CE-848A-0EA839B816E5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0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C3F0B-39EE-455B-988D-238006B3F1B2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47813" y="1600200"/>
            <a:ext cx="3492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92713" y="1600200"/>
            <a:ext cx="34940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B8FBC-E213-41DC-8ECB-3DB07298FBD6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B84EE3-9833-41ED-835B-89E0058D6D20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E38E7-D924-41F1-9FBE-294D2D88D4D7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8E9AD-E62A-4C2E-AD75-5C96AF294DD1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681B7-0C43-4B95-8002-7A9775173E84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8CF15-5043-4613-96B2-03E2E538C166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00200"/>
            <a:ext cx="7138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fld id="{27239306-D803-407B-88B1-9AE9D705397B}" type="datetime1">
              <a:rPr lang="zh-TW" altLang="en-US" smtClean="0"/>
              <a:t>2016-07-06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D7886F2-2264-4D4F-BD7F-AB082A9FAA61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2016-07-06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01820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545582"/>
            <a:ext cx="7772400" cy="675506"/>
          </a:xfrm>
        </p:spPr>
        <p:txBody>
          <a:bodyPr/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次會議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 anchor="ctr">
            <a:norm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外交部資電處</a:t>
            </a:r>
            <a:endParaRPr lang="en-US" alt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70932" y="2107904"/>
            <a:ext cx="780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外交部資料開放諮詢小組</a:t>
            </a:r>
            <a:endParaRPr lang="zh-TW" altLang="en-US" sz="5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8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竖排文字占位符 10"/>
          <p:cNvSpPr>
            <a:spLocks noGrp="1"/>
          </p:cNvSpPr>
          <p:nvPr>
            <p:ph type="subTitle" idx="1"/>
          </p:nvPr>
        </p:nvSpPr>
        <p:spPr>
          <a:xfrm>
            <a:off x="1171600" y="2420888"/>
            <a:ext cx="6800800" cy="2808312"/>
          </a:xfrm>
        </p:spPr>
        <p:txBody>
          <a:bodyPr vert="horz" anchor="ctr">
            <a:noAutofit/>
          </a:bodyPr>
          <a:lstStyle/>
          <a:p>
            <a:pPr algn="l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/>
              <a:t>本部各單位於本部資料開放諮詢小組第</a:t>
            </a:r>
            <a:r>
              <a:rPr lang="en-US" altLang="zh-TW" sz="2000" dirty="0"/>
              <a:t>2</a:t>
            </a:r>
            <a:r>
              <a:rPr lang="zh-TW" altLang="en-US" sz="2000" dirty="0"/>
              <a:t>次會議後盤點</a:t>
            </a:r>
            <a:r>
              <a:rPr lang="zh-TW" altLang="en-US" sz="2000" dirty="0" smtClean="0"/>
              <a:t>提報</a:t>
            </a:r>
            <a:r>
              <a:rPr lang="en-US" altLang="zh-TW" sz="2000" dirty="0"/>
              <a:t>105</a:t>
            </a:r>
            <a:r>
              <a:rPr lang="zh-TW" altLang="en-US" sz="2000" dirty="0"/>
              <a:t>年</a:t>
            </a:r>
            <a:r>
              <a:rPr lang="en-US" altLang="zh-TW" sz="2000" dirty="0"/>
              <a:t>7</a:t>
            </a:r>
            <a:r>
              <a:rPr lang="zh-TW" altLang="en-US" sz="2000" dirty="0"/>
              <a:t>、</a:t>
            </a:r>
            <a:r>
              <a:rPr lang="en-US" altLang="zh-TW" sz="2000" dirty="0"/>
              <a:t>8</a:t>
            </a:r>
            <a:r>
              <a:rPr lang="zh-TW" altLang="en-US" sz="2000" dirty="0"/>
              <a:t>月預計開放資料，提請</a:t>
            </a:r>
            <a:r>
              <a:rPr lang="zh-TW" altLang="en-US" sz="2000" dirty="0" smtClean="0"/>
              <a:t>審核。</a:t>
            </a:r>
            <a:endParaRPr lang="en-US" altLang="zh-TW" sz="2000" dirty="0" smtClean="0"/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本諮詢小組第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次會議報告事項主席裁示：「請領務局研議如何妥適將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旅外國人急難救助事件統計表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列入地區等資訊」辦理情形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本部業依審計部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月「政府資料開放推動及加值應用情形審核報告」意見，修正本部已開放之部分資料有不便民眾使用情形者。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8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竖排文字占位符 10"/>
          <p:cNvSpPr>
            <a:spLocks noGrp="1"/>
          </p:cNvSpPr>
          <p:nvPr>
            <p:ph type="subTitle" idx="1"/>
          </p:nvPr>
        </p:nvSpPr>
        <p:spPr>
          <a:xfrm>
            <a:off x="1171600" y="2420888"/>
            <a:ext cx="6800800" cy="2808312"/>
          </a:xfrm>
        </p:spPr>
        <p:txBody>
          <a:bodyPr vert="horz" anchor="ctr">
            <a:noAutofit/>
          </a:bodyPr>
          <a:lstStyle/>
          <a:p>
            <a:pPr algn="l"/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討論事項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/>
              <a:t>本部各單位於</a:t>
            </a:r>
            <a:r>
              <a:rPr lang="en-US" altLang="zh-TW" sz="2000" dirty="0"/>
              <a:t>105</a:t>
            </a:r>
            <a:r>
              <a:rPr lang="zh-TW" altLang="en-US" sz="2000" dirty="0"/>
              <a:t>年</a:t>
            </a:r>
            <a:r>
              <a:rPr lang="en-US" altLang="zh-TW" sz="2000" dirty="0"/>
              <a:t>10</a:t>
            </a:r>
            <a:r>
              <a:rPr lang="zh-TW" altLang="en-US" sz="2000" dirty="0"/>
              <a:t>至</a:t>
            </a:r>
            <a:r>
              <a:rPr lang="en-US" altLang="zh-TW" sz="2000" dirty="0"/>
              <a:t>12</a:t>
            </a:r>
            <a:r>
              <a:rPr lang="zh-TW" altLang="en-US" sz="2000" dirty="0"/>
              <a:t>月預計開放資料，提請討論。</a:t>
            </a:r>
            <a:endParaRPr lang="en-US" altLang="zh-TW" sz="2000" dirty="0" smtClean="0"/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關於檢視本部各單位於本部資料開放諮詢小組第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次會議後盤點提報之丙類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不開放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資料，就其內容及不開放理由是否合宜，提請討論。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關於公眾會「臺灣青年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Fun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眼世界」主題網站資料集擬申請先行下架事，提請討論。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68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報告事項一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3648" y="1700808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各</a:t>
            </a:r>
            <a:r>
              <a:rPr lang="zh-TW" altLang="en-US" dirty="0"/>
              <a:t>單位提報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、</a:t>
            </a:r>
            <a:r>
              <a:rPr lang="en-US" altLang="zh-TW" dirty="0"/>
              <a:t>8</a:t>
            </a:r>
            <a:r>
              <a:rPr lang="zh-TW" altLang="en-US" dirty="0"/>
              <a:t>月預計開放資料共計</a:t>
            </a:r>
            <a:r>
              <a:rPr lang="en-US" altLang="zh-TW" dirty="0"/>
              <a:t>13</a:t>
            </a:r>
            <a:r>
              <a:rPr lang="zh-TW" altLang="en-US" dirty="0" smtClean="0"/>
              <a:t>項：</a:t>
            </a:r>
            <a:endParaRPr lang="en-US" altLang="zh-TW" dirty="0" smtClean="0"/>
          </a:p>
          <a:p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 領</a:t>
            </a:r>
            <a:r>
              <a:rPr lang="zh-TW" altLang="en-US" dirty="0"/>
              <a:t>務局共</a:t>
            </a:r>
            <a:r>
              <a:rPr lang="en-US" altLang="zh-TW" dirty="0"/>
              <a:t>6</a:t>
            </a:r>
            <a:r>
              <a:rPr lang="zh-TW" altLang="en-US" dirty="0"/>
              <a:t>項：「申請普通護照說明書」、「普通護照領取</a:t>
            </a:r>
            <a:r>
              <a:rPr lang="zh-TW" altLang="en-US" dirty="0" smtClean="0"/>
              <a:t>說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明</a:t>
            </a:r>
            <a:r>
              <a:rPr lang="zh-TW" altLang="en-US" dirty="0"/>
              <a:t>書」、「遺失未逾效期護照補發申請說明書」、「接近</a:t>
            </a:r>
            <a:r>
              <a:rPr lang="zh-TW" altLang="en-US" dirty="0" smtClean="0"/>
              <a:t>役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齡男子</a:t>
            </a:r>
            <a:r>
              <a:rPr lang="zh-TW" altLang="en-US" dirty="0"/>
              <a:t>、役男、國軍人員、後備軍人申請護照說明書」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「傳統簽證</a:t>
            </a:r>
            <a:r>
              <a:rPr lang="zh-TW" altLang="en-US" dirty="0"/>
              <a:t>申請表下載」、「外國人申請中華民國簽證相關</a:t>
            </a:r>
            <a:r>
              <a:rPr lang="zh-TW" altLang="en-US" dirty="0" smtClean="0"/>
              <a:t>手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續</a:t>
            </a:r>
            <a:r>
              <a:rPr lang="zh-TW" altLang="en-US" dirty="0"/>
              <a:t>及</a:t>
            </a:r>
            <a:r>
              <a:rPr lang="zh-TW" altLang="en-US" dirty="0" smtClean="0"/>
              <a:t>說明</a:t>
            </a:r>
            <a:r>
              <a:rPr lang="zh-TW" altLang="en-US" dirty="0"/>
              <a:t>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/>
              <a:t> </a:t>
            </a:r>
            <a:r>
              <a:rPr lang="zh-TW" altLang="en-US" dirty="0" smtClean="0"/>
              <a:t>公眾</a:t>
            </a:r>
            <a:r>
              <a:rPr lang="zh-TW" altLang="en-US" dirty="0"/>
              <a:t>會共</a:t>
            </a:r>
            <a:r>
              <a:rPr lang="en-US" altLang="zh-TW" dirty="0"/>
              <a:t>3</a:t>
            </a:r>
            <a:r>
              <a:rPr lang="zh-TW" altLang="en-US" dirty="0"/>
              <a:t>項：「外交部全球資訊網</a:t>
            </a:r>
            <a:r>
              <a:rPr lang="en-US" altLang="zh-TW" dirty="0"/>
              <a:t>-</a:t>
            </a:r>
            <a:r>
              <a:rPr lang="zh-TW" altLang="en-US" dirty="0"/>
              <a:t>外交部英文新聞稿」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「</a:t>
            </a:r>
            <a:r>
              <a:rPr lang="zh-TW" altLang="en-US" dirty="0"/>
              <a:t>外交部全球資訊網</a:t>
            </a:r>
            <a:r>
              <a:rPr lang="en-US" altLang="zh-TW" dirty="0"/>
              <a:t>-</a:t>
            </a:r>
            <a:r>
              <a:rPr lang="zh-TW" altLang="en-US" dirty="0"/>
              <a:t>外交部英文聲明」、「外交部全球</a:t>
            </a:r>
            <a:r>
              <a:rPr lang="zh-TW" altLang="en-US" dirty="0" smtClean="0"/>
              <a:t>資訊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網</a:t>
            </a:r>
            <a:r>
              <a:rPr lang="en-US" altLang="zh-TW" dirty="0"/>
              <a:t>-</a:t>
            </a:r>
            <a:r>
              <a:rPr lang="zh-TW" altLang="en-US" dirty="0"/>
              <a:t>外交部英文新聞參考資料」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/>
              <a:t> </a:t>
            </a:r>
            <a:r>
              <a:rPr lang="zh-TW" altLang="en-US" dirty="0" smtClean="0"/>
              <a:t>人事處</a:t>
            </a:r>
            <a:r>
              <a:rPr lang="en-US" altLang="zh-TW" dirty="0"/>
              <a:t>1</a:t>
            </a:r>
            <a:r>
              <a:rPr lang="zh-TW" altLang="en-US" dirty="0"/>
              <a:t>項：「我國駐外機構數」。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 政</a:t>
            </a:r>
            <a:r>
              <a:rPr lang="zh-TW" altLang="en-US" dirty="0"/>
              <a:t>風處</a:t>
            </a:r>
            <a:r>
              <a:rPr lang="en-US" altLang="zh-TW" dirty="0"/>
              <a:t>1</a:t>
            </a:r>
            <a:r>
              <a:rPr lang="zh-TW" altLang="en-US" dirty="0"/>
              <a:t>項：「廉政會報專區」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NGO</a:t>
            </a:r>
            <a:r>
              <a:rPr lang="zh-TW" altLang="en-US" dirty="0"/>
              <a:t>國際事務會</a:t>
            </a:r>
            <a:r>
              <a:rPr lang="en-US" altLang="zh-TW" dirty="0"/>
              <a:t>1</a:t>
            </a:r>
            <a:r>
              <a:rPr lang="zh-TW" altLang="en-US" dirty="0"/>
              <a:t>項：「中華民國建國一百年非政府組織</a:t>
            </a:r>
            <a:r>
              <a:rPr lang="zh-TW" altLang="en-US" dirty="0" smtClean="0"/>
              <a:t>國際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參與</a:t>
            </a:r>
            <a:r>
              <a:rPr lang="zh-TW" altLang="en-US" dirty="0"/>
              <a:t>成果彙編」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  <a:r>
              <a:rPr lang="zh-TW" altLang="en-US" dirty="0" smtClean="0"/>
              <a:t> 國</a:t>
            </a:r>
            <a:r>
              <a:rPr lang="zh-TW" altLang="en-US" dirty="0"/>
              <a:t>傳司</a:t>
            </a:r>
            <a:r>
              <a:rPr lang="en-US" altLang="zh-TW" dirty="0"/>
              <a:t>1</a:t>
            </a:r>
            <a:r>
              <a:rPr lang="zh-TW" altLang="en-US" dirty="0"/>
              <a:t>項：「潮台灣影音頻道數據分析」。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93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報告事項二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3688" y="1340768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dirty="0"/>
              <a:t>領務局已配合於「旅外國人急難救助事件統計表」增列地區</a:t>
            </a:r>
            <a:r>
              <a:rPr lang="zh-TW" altLang="zh-TW" dirty="0" smtClean="0"/>
              <a:t>項目，</a:t>
            </a:r>
            <a:r>
              <a:rPr lang="zh-TW" altLang="zh-TW" dirty="0"/>
              <a:t>並將更新資料上載至國發會政府資料開放平臺。</a:t>
            </a:r>
          </a:p>
        </p:txBody>
      </p:sp>
      <p:pic>
        <p:nvPicPr>
          <p:cNvPr id="8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" t="22998" r="22381" b="9414"/>
          <a:stretch/>
        </p:blipFill>
        <p:spPr bwMode="auto">
          <a:xfrm>
            <a:off x="375611" y="1987099"/>
            <a:ext cx="8660765" cy="44018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188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報告事項三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2136339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/>
              <a:t>依據</a:t>
            </a:r>
            <a:r>
              <a:rPr lang="en-US" altLang="zh-TW" dirty="0"/>
              <a:t>105</a:t>
            </a:r>
            <a:r>
              <a:rPr lang="zh-TW" altLang="zh-TW" dirty="0"/>
              <a:t>年</a:t>
            </a:r>
            <a:r>
              <a:rPr lang="en-US" altLang="zh-TW" dirty="0"/>
              <a:t>5</a:t>
            </a:r>
            <a:r>
              <a:rPr lang="zh-TW" altLang="zh-TW" dirty="0"/>
              <a:t>月審計部「政府資料開放推動及加值應用情形」審核報告意見，本部已開放之部分資料有檔案格式星等</a:t>
            </a:r>
            <a:r>
              <a:rPr lang="zh-TW" altLang="zh-TW" dirty="0" smtClean="0"/>
              <a:t>低、</a:t>
            </a:r>
            <a:r>
              <a:rPr lang="zh-TW" altLang="zh-TW" dirty="0"/>
              <a:t>或資料內有合併儲存格、多種報表、加總計算</a:t>
            </a:r>
            <a:r>
              <a:rPr lang="zh-TW" altLang="zh-TW" dirty="0" smtClean="0"/>
              <a:t>欄位、</a:t>
            </a:r>
            <a:r>
              <a:rPr lang="zh-TW" altLang="zh-TW" dirty="0"/>
              <a:t>內容未</a:t>
            </a:r>
            <a:r>
              <a:rPr lang="zh-TW" altLang="zh-TW" dirty="0" smtClean="0"/>
              <a:t>更新或</a:t>
            </a:r>
            <a:r>
              <a:rPr lang="zh-TW" altLang="zh-TW" dirty="0"/>
              <a:t>同屬性資料、不同時序之資料未集中列示於同一資料集內</a:t>
            </a:r>
            <a:r>
              <a:rPr lang="en-US" altLang="zh-TW" dirty="0"/>
              <a:t>(</a:t>
            </a:r>
            <a:r>
              <a:rPr lang="zh-TW" altLang="zh-TW" dirty="0"/>
              <a:t>如領務局各月份會計報告</a:t>
            </a:r>
            <a:r>
              <a:rPr lang="en-US" altLang="zh-TW" dirty="0"/>
              <a:t>)</a:t>
            </a:r>
            <a:r>
              <a:rPr lang="zh-TW" altLang="zh-TW" dirty="0"/>
              <a:t>等情形，已請本部各資料提供單位將上揭資料檔案格式或內容予以修正。</a:t>
            </a:r>
          </a:p>
        </p:txBody>
      </p:sp>
    </p:spTree>
    <p:extLst>
      <p:ext uri="{BB962C8B-B14F-4D97-AF65-F5344CB8AC3E}">
        <p14:creationId xmlns:p14="http://schemas.microsoft.com/office/powerpoint/2010/main" val="21251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事項一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3367"/>
              </p:ext>
            </p:extLst>
          </p:nvPr>
        </p:nvGraphicFramePr>
        <p:xfrm>
          <a:off x="1358026" y="1772816"/>
          <a:ext cx="6732747" cy="3600401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736746"/>
                <a:gridCol w="1080491"/>
                <a:gridCol w="965329"/>
                <a:gridCol w="965329"/>
                <a:gridCol w="965329"/>
                <a:gridCol w="1019523"/>
              </a:tblGrid>
              <a:tr h="822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          </a:t>
                      </a:r>
                      <a:r>
                        <a:rPr lang="zh-TW" sz="1400" kern="100" dirty="0">
                          <a:effectLst/>
                        </a:rPr>
                        <a:t>年度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    </a:t>
                      </a:r>
                      <a:r>
                        <a:rPr lang="zh-TW" sz="1400" kern="100" dirty="0">
                          <a:effectLst/>
                        </a:rPr>
                        <a:t>累計項數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分級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108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109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960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1,200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1,440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1,680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1,800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350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480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610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740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870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140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210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280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350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420</a:t>
                      </a:r>
                      <a:endParaRPr lang="zh-TW" sz="1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1634">
                <a:tc gridSpan="6">
                  <a:txBody>
                    <a:bodyPr/>
                    <a:lstStyle/>
                    <a:p>
                      <a:pPr marL="455295" indent="-435610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</a:t>
                      </a:r>
                      <a:r>
                        <a:rPr lang="zh-TW" sz="1400" kern="100" dirty="0">
                          <a:effectLst/>
                        </a:rPr>
                        <a:t>級：交通部、經濟部、財政部、內政部、教育部、衛福部、主計總處、環保署、農委會、金管會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r>
                        <a:rPr lang="zh-TW" sz="1400" kern="100" dirty="0">
                          <a:effectLst/>
                        </a:rPr>
                        <a:t>級：國防部、文化部、勞動部、</a:t>
                      </a:r>
                      <a:r>
                        <a:rPr lang="zh-TW" sz="1400" u="sng" kern="100" dirty="0">
                          <a:effectLst/>
                        </a:rPr>
                        <a:t>外交部</a:t>
                      </a:r>
                      <a:r>
                        <a:rPr lang="zh-TW" sz="1400" kern="100" dirty="0">
                          <a:effectLst/>
                        </a:rPr>
                        <a:t>、法務部、科技部、國發會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</a:t>
                      </a:r>
                      <a:r>
                        <a:rPr lang="zh-TW" sz="1400" kern="100" dirty="0">
                          <a:effectLst/>
                        </a:rPr>
                        <a:t>級：客委會、中央銀行、故宮、輔導會、原委會、通傳會、公平會、</a:t>
                      </a:r>
                      <a:r>
                        <a:rPr lang="en-US" sz="1400" kern="100" dirty="0">
                          <a:effectLst/>
                        </a:rPr>
                        <a:t/>
                      </a:r>
                      <a:br>
                        <a:rPr lang="en-US" sz="1400" kern="100" dirty="0">
                          <a:effectLst/>
                        </a:rPr>
                      </a:br>
                      <a:r>
                        <a:rPr lang="zh-TW" sz="1400" kern="100" dirty="0">
                          <a:effectLst/>
                        </a:rPr>
                        <a:t>工程會、原能會、僑委會、陸委會、蒙藏委員會、海巡署、</a:t>
                      </a:r>
                      <a:r>
                        <a:rPr lang="en-US" sz="1400" kern="100" dirty="0">
                          <a:effectLst/>
                        </a:rPr>
                        <a:t/>
                      </a:r>
                      <a:br>
                        <a:rPr lang="en-US" sz="1400" kern="100" dirty="0">
                          <a:effectLst/>
                        </a:rPr>
                      </a:br>
                      <a:r>
                        <a:rPr lang="zh-TW" sz="1400" kern="100" dirty="0">
                          <a:effectLst/>
                        </a:rPr>
                        <a:t>人事總處、中選會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3563888" y="2852936"/>
            <a:ext cx="722040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 bwMode="auto">
          <a:xfrm>
            <a:off x="781690" y="5445224"/>
            <a:ext cx="7879080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lnSpc>
                <a:spcPct val="115000"/>
              </a:lnSpc>
              <a:spcBef>
                <a:spcPct val="2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依據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國家發展委員會於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月訂定之「政府資料開放進階行動方案</a:t>
            </a: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」，為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擴大</a:t>
            </a: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開放</a:t>
            </a:r>
            <a:endParaRPr lang="en-US" altLang="zh-TW" sz="16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lnSpc>
                <a:spcPct val="115000"/>
              </a:lnSpc>
              <a:spcBef>
                <a:spcPct val="2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政府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資料，該方案將各部會分為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三級，訂定各部會各</a:t>
            </a: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資料集至少累計</a:t>
            </a: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開放</a:t>
            </a:r>
            <a:endParaRPr lang="en-US" altLang="zh-TW" sz="16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lnSpc>
                <a:spcPct val="115000"/>
              </a:lnSpc>
              <a:spcBef>
                <a:spcPct val="20000"/>
              </a:spcBef>
            </a:pPr>
            <a:r>
              <a:rPr lang="zh-TW" altLang="en-US" sz="16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數指標。其中本部被列為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級機關，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年度資料集累計開放項數指標為</a:t>
            </a:r>
            <a:r>
              <a:rPr lang="en-US" altLang="zh-TW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350</a:t>
            </a:r>
            <a:r>
              <a:rPr lang="zh-TW" altLang="en-US" sz="16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項。</a:t>
            </a:r>
          </a:p>
        </p:txBody>
      </p:sp>
    </p:spTree>
    <p:extLst>
      <p:ext uri="{BB962C8B-B14F-4D97-AF65-F5344CB8AC3E}">
        <p14:creationId xmlns:p14="http://schemas.microsoft.com/office/powerpoint/2010/main" val="3335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事項二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65176" y="2132856"/>
            <a:ext cx="6318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關於檢視本部各單位於本部資料開放諮詢小組第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次會議後盤點提報之丙類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不開放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資料，就其內容及不開放理由是否合宜，提請討論。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16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事項三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29394"/>
              </p:ext>
            </p:extLst>
          </p:nvPr>
        </p:nvGraphicFramePr>
        <p:xfrm>
          <a:off x="609600" y="2852936"/>
          <a:ext cx="3780978" cy="360039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86152"/>
                <a:gridCol w="3194826"/>
              </a:tblGrid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編號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資料集名稱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臺灣青年</a:t>
                      </a:r>
                      <a:r>
                        <a:rPr lang="en-US" sz="1000" kern="0">
                          <a:effectLst/>
                        </a:rPr>
                        <a:t>Fun</a:t>
                      </a:r>
                      <a:r>
                        <a:rPr lang="zh-TW" sz="1000" kern="0">
                          <a:effectLst/>
                        </a:rPr>
                        <a:t>眼世界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最新消息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臺灣青年</a:t>
                      </a:r>
                      <a:r>
                        <a:rPr lang="en-US" sz="1000" kern="0">
                          <a:effectLst/>
                        </a:rPr>
                        <a:t>Fun</a:t>
                      </a:r>
                      <a:r>
                        <a:rPr lang="zh-TW" sz="1000" kern="0">
                          <a:effectLst/>
                        </a:rPr>
                        <a:t>眼世界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台灣行腳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臺灣青年</a:t>
                      </a:r>
                      <a:r>
                        <a:rPr lang="en-US" sz="1000" kern="0">
                          <a:effectLst/>
                        </a:rPr>
                        <a:t>Fun</a:t>
                      </a:r>
                      <a:r>
                        <a:rPr lang="zh-TW" sz="1000" kern="0">
                          <a:effectLst/>
                        </a:rPr>
                        <a:t>眼世界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國際活動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臺灣青年</a:t>
                      </a:r>
                      <a:r>
                        <a:rPr lang="en-US" sz="1000" kern="0">
                          <a:effectLst/>
                        </a:rPr>
                        <a:t>Fun</a:t>
                      </a:r>
                      <a:r>
                        <a:rPr lang="zh-TW" sz="1000" kern="0">
                          <a:effectLst/>
                        </a:rPr>
                        <a:t>眼世界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獎助學金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臺灣青年</a:t>
                      </a:r>
                      <a:r>
                        <a:rPr lang="en-US" sz="1000" kern="0">
                          <a:effectLst/>
                        </a:rPr>
                        <a:t>Fun</a:t>
                      </a:r>
                      <a:r>
                        <a:rPr lang="zh-TW" sz="1000" kern="0">
                          <a:effectLst/>
                        </a:rPr>
                        <a:t>眼世界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能力補給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國際青年臺灣研習營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景點介紹</a:t>
                      </a:r>
                      <a:r>
                        <a:rPr lang="en-US" sz="1000" kern="0">
                          <a:effectLst/>
                        </a:rPr>
                        <a:t>(</a:t>
                      </a:r>
                      <a:r>
                        <a:rPr lang="zh-TW" sz="1000" kern="0">
                          <a:effectLst/>
                        </a:rPr>
                        <a:t>日語組</a:t>
                      </a:r>
                      <a:r>
                        <a:rPr lang="en-US" sz="1000" kern="0">
                          <a:effectLst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申請國家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申請資訊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注意事項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勞動法令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緊急聯絡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紐西蘭答客問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日本答客問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韓國答客問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加拿大答客問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德國答客問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17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愛爾蘭答客問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英國答客問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19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比利時答客問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20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澳大利亞答客問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</a:t>
                      </a:r>
                      <a:r>
                        <a:rPr lang="zh-TW" sz="1000" kern="0">
                          <a:effectLst/>
                        </a:rPr>
                        <a:t>答客問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156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外交小尖兵</a:t>
                      </a:r>
                      <a:r>
                        <a:rPr lang="en-US" sz="1000" kern="0" dirty="0">
                          <a:effectLst/>
                        </a:rPr>
                        <a:t>-</a:t>
                      </a:r>
                      <a:r>
                        <a:rPr lang="zh-TW" sz="1000" kern="0" dirty="0">
                          <a:effectLst/>
                        </a:rPr>
                        <a:t>年度演講主題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81866"/>
              </p:ext>
            </p:extLst>
          </p:nvPr>
        </p:nvGraphicFramePr>
        <p:xfrm>
          <a:off x="4841846" y="2835920"/>
          <a:ext cx="3600450" cy="10668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58165"/>
                <a:gridCol w="30422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編號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資料集名稱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青年度假打工</a:t>
                      </a:r>
                      <a:r>
                        <a:rPr lang="en-US" sz="1000" kern="0">
                          <a:effectLst/>
                        </a:rPr>
                        <a:t>-&gt;</a:t>
                      </a:r>
                      <a:r>
                        <a:rPr lang="zh-TW" sz="1000" kern="0">
                          <a:effectLst/>
                        </a:rPr>
                        <a:t>最新消息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55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外交小尖兵</a:t>
                      </a:r>
                      <a:r>
                        <a:rPr lang="en-US" sz="1000" kern="0">
                          <a:effectLst/>
                        </a:rPr>
                        <a:t>-&gt;</a:t>
                      </a:r>
                      <a:r>
                        <a:rPr lang="zh-TW" sz="1000" kern="0">
                          <a:effectLst/>
                        </a:rPr>
                        <a:t>最新消息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國際青年大使</a:t>
                      </a:r>
                      <a:r>
                        <a:rPr lang="en-US" sz="1000" kern="0">
                          <a:effectLst/>
                        </a:rPr>
                        <a:t>-&gt;</a:t>
                      </a:r>
                      <a:r>
                        <a:rPr lang="zh-TW" sz="1000" kern="0">
                          <a:effectLst/>
                        </a:rPr>
                        <a:t>最新消息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國際青年菁英領袖研習班</a:t>
                      </a:r>
                      <a:r>
                        <a:rPr lang="en-US" sz="1000" kern="0">
                          <a:effectLst/>
                        </a:rPr>
                        <a:t>-&gt;</a:t>
                      </a:r>
                      <a:r>
                        <a:rPr lang="zh-TW" sz="1000" kern="0">
                          <a:effectLst/>
                        </a:rPr>
                        <a:t>最新消息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>
                          <a:effectLst/>
                        </a:rPr>
                        <a:t>青年國際參與</a:t>
                      </a:r>
                      <a:r>
                        <a:rPr lang="en-US" sz="1000" kern="0">
                          <a:effectLst/>
                        </a:rPr>
                        <a:t>-&gt;</a:t>
                      </a:r>
                      <a:r>
                        <a:rPr lang="zh-TW" sz="1000" kern="0">
                          <a:effectLst/>
                        </a:rPr>
                        <a:t>最新消息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effectLst/>
                        </a:rPr>
                        <a:t>獎助學金</a:t>
                      </a:r>
                      <a:r>
                        <a:rPr lang="en-US" sz="1000" kern="0" dirty="0">
                          <a:effectLst/>
                        </a:rPr>
                        <a:t>-&gt;</a:t>
                      </a:r>
                      <a:r>
                        <a:rPr lang="zh-TW" sz="1000" kern="0" dirty="0">
                          <a:effectLst/>
                        </a:rPr>
                        <a:t>最新消息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755576" y="1602304"/>
            <a:ext cx="768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/>
              <a:t>公眾會「臺灣青年</a:t>
            </a:r>
            <a:r>
              <a:rPr lang="en-US" altLang="zh-TW" dirty="0"/>
              <a:t>Fun</a:t>
            </a:r>
            <a:r>
              <a:rPr lang="zh-TW" altLang="zh-TW" dirty="0"/>
              <a:t>眼世界」主題</a:t>
            </a:r>
            <a:r>
              <a:rPr lang="zh-TW" altLang="zh-TW" dirty="0" smtClean="0"/>
              <a:t>網站</a:t>
            </a:r>
            <a:r>
              <a:rPr lang="zh-TW" altLang="en-US" dirty="0" smtClean="0"/>
              <a:t>擬申請下架</a:t>
            </a:r>
            <a:r>
              <a:rPr lang="en-US" altLang="zh-TW" dirty="0" smtClean="0"/>
              <a:t>22</a:t>
            </a:r>
            <a:r>
              <a:rPr lang="zh-TW" altLang="en-US" dirty="0" smtClean="0"/>
              <a:t>項</a:t>
            </a:r>
            <a:r>
              <a:rPr lang="zh-TW" altLang="en-US" dirty="0"/>
              <a:t>資料集，後續將</a:t>
            </a:r>
            <a:r>
              <a:rPr lang="zh-TW" altLang="en-US" dirty="0" smtClean="0"/>
              <a:t>以</a:t>
            </a:r>
            <a:endParaRPr lang="en-US" altLang="zh-TW" dirty="0" smtClean="0"/>
          </a:p>
          <a:p>
            <a:r>
              <a:rPr lang="zh-TW" altLang="en-US" dirty="0" smtClean="0"/>
              <a:t>新版</a:t>
            </a:r>
            <a:r>
              <a:rPr lang="zh-TW" altLang="en-US" dirty="0"/>
              <a:t>網站</a:t>
            </a:r>
            <a:r>
              <a:rPr lang="zh-TW" altLang="en-US" dirty="0" smtClean="0"/>
              <a:t>之</a:t>
            </a:r>
            <a:r>
              <a:rPr lang="en-US" altLang="zh-TW" dirty="0" smtClean="0"/>
              <a:t>6</a:t>
            </a:r>
            <a:r>
              <a:rPr lang="zh-TW" altLang="en-US" dirty="0" smtClean="0"/>
              <a:t>項資料</a:t>
            </a:r>
            <a:r>
              <a:rPr lang="zh-TW" altLang="en-US" dirty="0"/>
              <a:t>集進行開放</a:t>
            </a:r>
          </a:p>
        </p:txBody>
      </p:sp>
      <p:sp>
        <p:nvSpPr>
          <p:cNvPr id="10" name="矩形 9"/>
          <p:cNvSpPr/>
          <p:nvPr/>
        </p:nvSpPr>
        <p:spPr>
          <a:xfrm>
            <a:off x="609600" y="2492896"/>
            <a:ext cx="2339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u="sng" dirty="0"/>
              <a:t>擬申請下架</a:t>
            </a:r>
            <a:r>
              <a:rPr lang="en-US" altLang="zh-TW" sz="1400" u="sng" dirty="0"/>
              <a:t>22</a:t>
            </a:r>
            <a:r>
              <a:rPr lang="zh-TW" altLang="en-US" sz="1400" u="sng" dirty="0"/>
              <a:t>項資料</a:t>
            </a:r>
            <a:r>
              <a:rPr lang="zh-TW" altLang="en-US" sz="1400" u="sng" dirty="0" smtClean="0"/>
              <a:t>集清單</a:t>
            </a:r>
            <a:endParaRPr lang="zh-TW" altLang="en-US" sz="1400" u="sng" dirty="0"/>
          </a:p>
        </p:txBody>
      </p:sp>
      <p:sp>
        <p:nvSpPr>
          <p:cNvPr id="11" name="矩形 10"/>
          <p:cNvSpPr/>
          <p:nvPr/>
        </p:nvSpPr>
        <p:spPr>
          <a:xfrm>
            <a:off x="4860032" y="2499767"/>
            <a:ext cx="26084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u="sng" dirty="0" smtClean="0"/>
              <a:t>後續將重新上架</a:t>
            </a:r>
            <a:r>
              <a:rPr lang="en-US" altLang="zh-TW" sz="1400" u="sng" dirty="0" smtClean="0"/>
              <a:t>6</a:t>
            </a:r>
            <a:r>
              <a:rPr lang="zh-TW" altLang="en-US" sz="1400" u="sng" dirty="0" smtClean="0"/>
              <a:t>項</a:t>
            </a:r>
            <a:r>
              <a:rPr lang="zh-TW" altLang="en-US" sz="1400" u="sng" dirty="0"/>
              <a:t>資料</a:t>
            </a:r>
            <a:r>
              <a:rPr lang="zh-TW" altLang="en-US" sz="1400" u="sng" dirty="0" smtClean="0"/>
              <a:t>集清單</a:t>
            </a:r>
            <a:endParaRPr lang="zh-TW" alt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2159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 1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0" eaLnBrk="0" hangingPunct="0">
          <a:lnSpc>
            <a:spcPct val="115000"/>
          </a:lnSpc>
          <a:spcBef>
            <a:spcPct val="20000"/>
          </a:spcBef>
          <a:defRPr sz="2800" b="1" dirty="0">
            <a:solidFill>
              <a:srgbClr val="000000"/>
            </a:solidFill>
            <a:latin typeface="標楷體" pitchFamily="65" charset="-120"/>
            <a:ea typeface="標楷體" pitchFamily="65" charset="-12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1030612部務會議資電處簡報</Template>
  <TotalTime>3363</TotalTime>
  <Words>1097</Words>
  <Application>Microsoft Office PowerPoint</Application>
  <PresentationFormat>如螢幕大小 (4:3)</PresentationFormat>
  <Paragraphs>142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1_預設簡報設計</vt:lpstr>
      <vt:lpstr>1_Office 佈景主題</vt:lpstr>
      <vt:lpstr>第3次會議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MOFA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MOFA</dc:creator>
  <cp:lastModifiedBy>Administrator</cp:lastModifiedBy>
  <cp:revision>299</cp:revision>
  <cp:lastPrinted>2016-06-29T00:53:11Z</cp:lastPrinted>
  <dcterms:created xsi:type="dcterms:W3CDTF">2015-08-21T06:57:01Z</dcterms:created>
  <dcterms:modified xsi:type="dcterms:W3CDTF">2016-07-05T23:19:38Z</dcterms:modified>
</cp:coreProperties>
</file>