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3"/>
  </p:notesMasterIdLst>
  <p:sldIdLst>
    <p:sldId id="287" r:id="rId3"/>
    <p:sldId id="271" r:id="rId4"/>
    <p:sldId id="289" r:id="rId5"/>
    <p:sldId id="316" r:id="rId6"/>
    <p:sldId id="325" r:id="rId7"/>
    <p:sldId id="324" r:id="rId8"/>
    <p:sldId id="326" r:id="rId9"/>
    <p:sldId id="327" r:id="rId10"/>
    <p:sldId id="328" r:id="rId11"/>
    <p:sldId id="329" r:id="rId12"/>
  </p:sldIdLst>
  <p:sldSz cx="9144000" cy="6858000" type="screen4x3"/>
  <p:notesSz cx="6802438" cy="99345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E5"/>
    <a:srgbClr val="33CC33"/>
    <a:srgbClr val="FF0066"/>
    <a:srgbClr val="FF66CC"/>
    <a:srgbClr val="4646C2"/>
    <a:srgbClr val="66FF33"/>
    <a:srgbClr val="8811FF"/>
    <a:srgbClr val="7100E2"/>
    <a:srgbClr val="FE90D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06799F8-075E-4A3A-A7F6-7FBC6576F1A4}" styleName="佈景主題樣式 2 - 輔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414" autoAdjust="0"/>
  </p:normalViewPr>
  <p:slideViewPr>
    <p:cSldViewPr>
      <p:cViewPr varScale="1">
        <p:scale>
          <a:sx n="90" d="100"/>
          <a:sy n="90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8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8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D8590-E0BB-488A-93CF-B3B59DD8AEA2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8812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0244" y="4781014"/>
            <a:ext cx="5441950" cy="39117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6123"/>
            <a:ext cx="2947723" cy="498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3141" y="9436123"/>
            <a:ext cx="2947723" cy="498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514BE-88AF-41FC-8939-1F6D64665F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058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41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262FD1-E0E3-47A5-841F-D96E17584096}" type="datetime1">
              <a:rPr lang="zh-TW" altLang="en-US" smtClean="0"/>
              <a:t>2017-01-13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6FB5B5-EED1-4DE5-82A1-536475FCD0C4}" type="datetime1">
              <a:rPr lang="zh-TW" altLang="en-US" smtClean="0"/>
              <a:t>2017-01-13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02450" y="274638"/>
            <a:ext cx="178435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47813" y="274638"/>
            <a:ext cx="5202237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510146-FBEC-4DBD-BE35-6D8831FC8A99}" type="datetime1">
              <a:rPr lang="zh-TW" altLang="en-US" smtClean="0"/>
              <a:t>2017-01-13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1547813" y="274638"/>
            <a:ext cx="7138987" cy="5851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FD156B-3DB0-495D-8B42-02BBD328172F}" type="datetime1">
              <a:rPr lang="zh-TW" altLang="en-US" smtClean="0"/>
              <a:t>2017-01-13</a:t>
            </a:fld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FCE5F7D-BA9D-4B3F-B453-C521A1D5FEFC}" type="datetime1">
              <a:rPr lang="zh-TW" altLang="en-US" smtClean="0"/>
              <a:t>2017-01-13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41E1BCA-8069-4D0D-9D46-E59BD9B92E7C}" type="datetime1">
              <a:rPr lang="zh-TW" altLang="en-US" smtClean="0"/>
              <a:t>2017-01-13</a:t>
            </a:fld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F5B91DF-F254-45A0-85BD-0B541AF3075E}" type="datetime1">
              <a:rPr lang="zh-TW" altLang="en-US" smtClean="0"/>
              <a:t>2017-01-13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C24FE-8188-4FB5-B6BC-D9DB165BF01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2017-01-13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377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F936-9CFE-46C8-B553-3FEE3D60F91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2017-01-13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503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721D-36EF-4A6E-A692-D64B190239E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2017-01-13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44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C5F8-8579-4F0A-BFE0-27725A45A3E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2017-01-13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69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D717AC-C434-4571-9140-463B3ED69363}" type="datetime1">
              <a:rPr lang="zh-TW" altLang="en-US" smtClean="0"/>
              <a:t>2017-01-13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C800-A8B0-4735-8B73-2C4AD33494D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2017-01-13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7324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AE2B-057E-42F7-8A39-2765D06375B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2017-01-13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17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C3A6-0223-4642-9956-4714CECDEB4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2017-01-13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10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FF88-2266-4DF6-8A95-1DA85C45DD0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2017-01-13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8065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E2E0-57AE-41EB-B3EA-2C2645D2D99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2017-01-13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248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6E51-FA93-4B6D-8D10-BB603869197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2017-01-13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989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C647-D761-4F33-8339-004F0789A3A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2017-01-13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6237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85800" y="37719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8200" y="37719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ADE71-0B13-41B2-BA9B-343572B69A1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2017-01-13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1F9B3-C670-45CE-848A-0EA839B816E5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10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5C3F0B-39EE-455B-988D-238006B3F1B2}" type="datetime1">
              <a:rPr lang="zh-TW" altLang="en-US" smtClean="0"/>
              <a:t>2017-01-13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47813" y="1600200"/>
            <a:ext cx="3492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92713" y="1600200"/>
            <a:ext cx="34940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9B8FBC-E213-41DC-8ECB-3DB07298FBD6}" type="datetime1">
              <a:rPr lang="zh-TW" altLang="en-US" smtClean="0"/>
              <a:t>2017-01-13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B84EE3-9833-41ED-835B-89E0058D6D20}" type="datetime1">
              <a:rPr lang="zh-TW" altLang="en-US" smtClean="0"/>
              <a:t>2017-01-13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9E38E7-D924-41F1-9FBE-294D2D88D4D7}" type="datetime1">
              <a:rPr lang="zh-TW" altLang="en-US" smtClean="0"/>
              <a:t>2017-01-13</a:t>
            </a:fld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98E9AD-E62A-4C2E-AD75-5C96AF294DD1}" type="datetime1">
              <a:rPr lang="zh-TW" altLang="en-US" smtClean="0"/>
              <a:t>2017-01-13</a:t>
            </a:fld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0681B7-0C43-4B95-8002-7A9775173E84}" type="datetime1">
              <a:rPr lang="zh-TW" altLang="en-US" smtClean="0"/>
              <a:t>2017-01-13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8CF15-5043-4613-96B2-03E2E538C166}" type="datetime1">
              <a:rPr lang="zh-TW" altLang="en-US" smtClean="0"/>
              <a:t>2017-01-13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0"/>
            <a:ext cx="914241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274638"/>
            <a:ext cx="71389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600200"/>
            <a:ext cx="71389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fld id="{27239306-D803-407B-88B1-9AE9D705397B}" type="datetime1">
              <a:rPr lang="zh-TW" altLang="en-US" smtClean="0"/>
              <a:t>2017-01-13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fld id="{F61C9329-8A6B-4927-A7EF-5936FB854B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標楷體" pitchFamily="65" charset="-120"/>
          <a:ea typeface="標楷體" pitchFamily="65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標楷體" pitchFamily="65" charset="-120"/>
          <a:ea typeface="標楷體" pitchFamily="65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標楷體" pitchFamily="65" charset="-120"/>
          <a:ea typeface="標楷體" pitchFamily="65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標楷體" pitchFamily="65" charset="-12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標楷體" pitchFamily="65" charset="-12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標楷體" pitchFamily="65" charset="-12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標楷體" pitchFamily="65" charset="-12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標楷體" pitchFamily="65" charset="-12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D7886F2-2264-4D4F-BD7F-AB082A9FAA61}" type="datetime1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t>2017-01-13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A0BB7-265A-403C-9275-D587AB510EDC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01820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545582"/>
            <a:ext cx="7772400" cy="675506"/>
          </a:xfrm>
        </p:spPr>
        <p:txBody>
          <a:bodyPr/>
          <a:lstStyle/>
          <a:p>
            <a:pPr algn="ctr"/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次會議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 anchor="ctr">
            <a:normAutofit/>
          </a:bodyPr>
          <a:lstStyle/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外交部資電處</a:t>
            </a:r>
            <a:endParaRPr lang="en-US" altLang="zh-TW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23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329-8A6B-4927-A7EF-5936FB854BD4}" type="slidenum">
              <a:rPr lang="zh-TW" altLang="en-US" smtClean="0"/>
              <a:t>1</a:t>
            </a:fld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670932" y="2107904"/>
            <a:ext cx="780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TW" altLang="en-US" sz="5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4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reflection blurRad="6350" stA="55000" endA="50" endPos="85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外交部資料開放諮詢小組</a:t>
            </a:r>
            <a:endParaRPr lang="zh-TW" altLang="en-US" sz="54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4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reflection blurRad="6350" stA="55000" endA="50" endPos="85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483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329-8A6B-4927-A7EF-5936FB854BD4}" type="slidenum">
              <a:rPr lang="zh-TW" altLang="en-US" smtClean="0"/>
              <a:t>10</a:t>
            </a:fld>
            <a:endParaRPr lang="zh-TW" altLang="en-US" dirty="0"/>
          </a:p>
        </p:txBody>
      </p:sp>
      <p:sp>
        <p:nvSpPr>
          <p:cNvPr id="4" name="标题 9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标题 9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討論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事項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619672" y="1844824"/>
            <a:ext cx="6552728" cy="455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619672" y="1844824"/>
            <a:ext cx="6552728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zh-TW" altLang="en-US" dirty="0"/>
              <a:t>三</a:t>
            </a:r>
            <a:r>
              <a:rPr lang="zh-TW" altLang="en-US" dirty="0" smtClean="0"/>
              <a:t>、本</a:t>
            </a:r>
            <a:r>
              <a:rPr lang="zh-TW" altLang="en-US" dirty="0"/>
              <a:t>案鑒於上述相關單位未達成共識，案經</a:t>
            </a:r>
            <a:r>
              <a:rPr lang="en-US" altLang="zh-TW" dirty="0"/>
              <a:t>105</a:t>
            </a:r>
            <a:r>
              <a:rPr lang="zh-TW" altLang="en-US" dirty="0"/>
              <a:t>年</a:t>
            </a:r>
            <a:r>
              <a:rPr lang="en-US" altLang="zh-TW" dirty="0"/>
              <a:t>6</a:t>
            </a:r>
            <a:r>
              <a:rPr lang="zh-TW" altLang="en-US" dirty="0"/>
              <a:t>月</a:t>
            </a:r>
            <a:r>
              <a:rPr lang="en-US" altLang="zh-TW" dirty="0"/>
              <a:t>4</a:t>
            </a:r>
            <a:r>
              <a:rPr lang="zh-TW" altLang="en-US" dirty="0"/>
              <a:t>日</a:t>
            </a:r>
            <a:r>
              <a:rPr lang="zh-TW" altLang="en-US" dirty="0" smtClean="0"/>
              <a:t>呈報  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本部</a:t>
            </a:r>
            <a:r>
              <a:rPr lang="zh-TW" altLang="en-US" dirty="0"/>
              <a:t>新任資安長李次長核定暫停辦本案。</a:t>
            </a:r>
          </a:p>
          <a:p>
            <a:pPr lvl="0">
              <a:lnSpc>
                <a:spcPts val="3200"/>
              </a:lnSpc>
            </a:pPr>
            <a:r>
              <a:rPr lang="zh-TW" altLang="en-US" dirty="0"/>
              <a:t>四</a:t>
            </a:r>
            <a:r>
              <a:rPr lang="zh-TW" altLang="en-US" dirty="0" smtClean="0"/>
              <a:t>、資</a:t>
            </a:r>
            <a:r>
              <a:rPr lang="zh-TW" altLang="en-US" dirty="0"/>
              <a:t>電處李處長偕同仁於</a:t>
            </a:r>
            <a:r>
              <a:rPr lang="en-US" altLang="zh-TW" dirty="0"/>
              <a:t>105</a:t>
            </a:r>
            <a:r>
              <a:rPr lang="zh-TW" altLang="en-US" dirty="0"/>
              <a:t>年</a:t>
            </a:r>
            <a:r>
              <a:rPr lang="en-US" altLang="zh-TW" dirty="0"/>
              <a:t>10</a:t>
            </a:r>
            <a:r>
              <a:rPr lang="zh-TW" altLang="en-US" dirty="0"/>
              <a:t>月</a:t>
            </a:r>
            <a:r>
              <a:rPr lang="en-US" altLang="zh-TW" dirty="0"/>
              <a:t>12</a:t>
            </a:r>
            <a:r>
              <a:rPr lang="zh-TW" altLang="en-US" dirty="0"/>
              <a:t>日拜會新上任唐數位</a:t>
            </a:r>
            <a:r>
              <a:rPr lang="zh-TW" altLang="en-US" dirty="0" smtClean="0"/>
              <a:t>政</a:t>
            </a:r>
            <a:r>
              <a:rPr lang="zh-TW" altLang="en-US" dirty="0"/>
              <a:t> 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務委員</a:t>
            </a:r>
            <a:r>
              <a:rPr lang="zh-TW" altLang="en-US" dirty="0"/>
              <a:t>鳳時，唐政委曾詢及本案案情發展，</a:t>
            </a:r>
            <a:r>
              <a:rPr lang="zh-TW" altLang="en-US" b="1" dirty="0"/>
              <a:t>建議本案</a:t>
            </a:r>
            <a:r>
              <a:rPr lang="zh-TW" altLang="en-US" b="1" dirty="0" smtClean="0"/>
              <a:t>提報</a:t>
            </a:r>
            <a:endParaRPr lang="en-US" altLang="zh-TW" b="1" dirty="0" smtClean="0"/>
          </a:p>
          <a:p>
            <a:pPr lvl="0">
              <a:lnSpc>
                <a:spcPts val="3200"/>
              </a:lnSpc>
            </a:pPr>
            <a:r>
              <a:rPr lang="zh-TW" altLang="en-US" b="1" dirty="0"/>
              <a:t> </a:t>
            </a:r>
            <a:r>
              <a:rPr lang="zh-TW" altLang="en-US" b="1" dirty="0" smtClean="0"/>
              <a:t>   本</a:t>
            </a:r>
            <a:r>
              <a:rPr lang="zh-TW" altLang="en-US" b="1" dirty="0"/>
              <a:t>諮詢小組討論，就教民間代表委員以民間角度評估</a:t>
            </a:r>
            <a:r>
              <a:rPr lang="zh-TW" altLang="en-US" b="1" dirty="0" smtClean="0"/>
              <a:t>民眾</a:t>
            </a:r>
            <a:endParaRPr lang="en-US" altLang="zh-TW" b="1" dirty="0" smtClean="0"/>
          </a:p>
          <a:p>
            <a:pPr lvl="0">
              <a:lnSpc>
                <a:spcPts val="3200"/>
              </a:lnSpc>
            </a:pPr>
            <a:r>
              <a:rPr lang="zh-TW" altLang="en-US" b="1" dirty="0"/>
              <a:t> </a:t>
            </a:r>
            <a:r>
              <a:rPr lang="zh-TW" altLang="en-US" b="1" dirty="0" smtClean="0"/>
              <a:t>   有</a:t>
            </a:r>
            <a:r>
              <a:rPr lang="zh-TW" altLang="en-US" b="1" dirty="0"/>
              <a:t>否相關需求</a:t>
            </a:r>
            <a:r>
              <a:rPr lang="zh-TW" altLang="en-US" dirty="0"/>
              <a:t>。爰上，本案依唐政委意見，提請本諮詢</a:t>
            </a:r>
            <a:r>
              <a:rPr lang="zh-TW" altLang="en-US" dirty="0" smtClean="0"/>
              <a:t>小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組</a:t>
            </a:r>
            <a:r>
              <a:rPr lang="zh-TW" altLang="en-US" dirty="0"/>
              <a:t>會議討論。</a:t>
            </a:r>
          </a:p>
          <a:p>
            <a:pPr lvl="0">
              <a:lnSpc>
                <a:spcPts val="3200"/>
              </a:lnSpc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646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竖排文字占位符 10"/>
          <p:cNvSpPr>
            <a:spLocks noGrp="1"/>
          </p:cNvSpPr>
          <p:nvPr>
            <p:ph type="subTitle" idx="1"/>
          </p:nvPr>
        </p:nvSpPr>
        <p:spPr>
          <a:xfrm>
            <a:off x="1171600" y="1844824"/>
            <a:ext cx="6800800" cy="2808312"/>
          </a:xfrm>
        </p:spPr>
        <p:txBody>
          <a:bodyPr vert="horz" anchor="ctr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TW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報告事項</a:t>
            </a:r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zh-TW" altLang="en-US" sz="2000" dirty="0"/>
              <a:t>本部各單位於本部資料開放諮詢小組第</a:t>
            </a:r>
            <a:r>
              <a:rPr lang="en-US" altLang="zh-TW" sz="2000" dirty="0"/>
              <a:t>3</a:t>
            </a:r>
            <a:r>
              <a:rPr lang="zh-TW" altLang="en-US" sz="2000" dirty="0"/>
              <a:t>次會議後盤點</a:t>
            </a:r>
            <a:r>
              <a:rPr lang="zh-TW" altLang="en-US" sz="2000" dirty="0" smtClean="0"/>
              <a:t>提報</a:t>
            </a:r>
            <a:r>
              <a:rPr lang="en-US" altLang="zh-TW" sz="2000" dirty="0"/>
              <a:t>105</a:t>
            </a:r>
            <a:r>
              <a:rPr lang="zh-TW" altLang="en-US" sz="2000" dirty="0"/>
              <a:t>年第</a:t>
            </a:r>
            <a:r>
              <a:rPr lang="en-US" altLang="zh-TW" sz="2000" dirty="0"/>
              <a:t>4</a:t>
            </a:r>
            <a:r>
              <a:rPr lang="zh-TW" altLang="en-US" sz="2000" dirty="0"/>
              <a:t>季預計開放資料，提請審核。</a:t>
            </a:r>
            <a:endParaRPr lang="en-US" altLang="zh-TW" sz="2000" dirty="0" smtClean="0"/>
          </a:p>
          <a:p>
            <a:pPr lv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關於函詢國發會就本部工作平台及機敏性資料是否須列入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丙類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資料清單，並公開該清單供外界檢視等節，國發會函復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意見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endParaRPr lang="en-US" altLang="zh-TW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329-8A6B-4927-A7EF-5936FB854BD4}" type="slidenum">
              <a:rPr lang="zh-TW" altLang="en-US" smtClean="0"/>
              <a:t>2</a:t>
            </a:fld>
            <a:endParaRPr lang="zh-TW" altLang="en-US" dirty="0"/>
          </a:p>
        </p:txBody>
      </p:sp>
      <p:sp>
        <p:nvSpPr>
          <p:cNvPr id="4" name="标题 9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标题 9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會議議程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竖排文字占位符 10"/>
          <p:cNvSpPr txBox="1">
            <a:spLocks/>
          </p:cNvSpPr>
          <p:nvPr/>
        </p:nvSpPr>
        <p:spPr bwMode="auto">
          <a:xfrm>
            <a:off x="1171600" y="3861048"/>
            <a:ext cx="680080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TW" altLang="en-US" sz="2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討論事項</a:t>
            </a:r>
            <a:endParaRPr lang="en-US" altLang="zh-TW" sz="2000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zh-TW" altLang="en-US" sz="2000" kern="0" dirty="0" smtClean="0"/>
              <a:t>關於以本部名義赴黑客松提案與本部有關業務事，提請討論。</a:t>
            </a:r>
            <a:endParaRPr lang="en-US" altLang="zh-TW" sz="2000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81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329-8A6B-4927-A7EF-5936FB854BD4}" type="slidenum">
              <a:rPr lang="zh-TW" altLang="en-US" smtClean="0"/>
              <a:t>3</a:t>
            </a:fld>
            <a:endParaRPr lang="zh-TW" altLang="en-US" dirty="0"/>
          </a:p>
        </p:txBody>
      </p:sp>
      <p:sp>
        <p:nvSpPr>
          <p:cNvPr id="4" name="标题 9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标题 9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報告事項一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03648" y="2276872"/>
            <a:ext cx="6840760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zh-TW" altLang="en-US" dirty="0"/>
              <a:t>一</a:t>
            </a:r>
            <a:r>
              <a:rPr lang="zh-TW" altLang="en-US" dirty="0" smtClean="0"/>
              <a:t>、依據</a:t>
            </a:r>
            <a:r>
              <a:rPr lang="en-US" altLang="zh-TW" dirty="0"/>
              <a:t>105</a:t>
            </a:r>
            <a:r>
              <a:rPr lang="zh-TW" altLang="en-US" dirty="0"/>
              <a:t>年</a:t>
            </a:r>
            <a:r>
              <a:rPr lang="en-US" altLang="zh-TW" dirty="0"/>
              <a:t>7</a:t>
            </a:r>
            <a:r>
              <a:rPr lang="zh-TW" altLang="en-US" dirty="0"/>
              <a:t>月</a:t>
            </a:r>
            <a:r>
              <a:rPr lang="en-US" altLang="zh-TW" dirty="0"/>
              <a:t>1</a:t>
            </a:r>
            <a:r>
              <a:rPr lang="zh-TW" altLang="en-US" dirty="0"/>
              <a:t>日本部資料開放諮詢小組第</a:t>
            </a:r>
            <a:r>
              <a:rPr lang="en-US" altLang="zh-TW" dirty="0"/>
              <a:t>3</a:t>
            </a:r>
            <a:r>
              <a:rPr lang="zh-TW" altLang="en-US" dirty="0"/>
              <a:t>次會議決議，</a:t>
            </a:r>
          </a:p>
          <a:p>
            <a:pPr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請</a:t>
            </a:r>
            <a:r>
              <a:rPr lang="zh-TW" altLang="en-US" dirty="0"/>
              <a:t>本部各單位續執行資料盤點，並提報預計開放資料集清單</a:t>
            </a:r>
            <a:r>
              <a:rPr lang="zh-TW" altLang="en-US" dirty="0" smtClean="0"/>
              <a:t>。  </a:t>
            </a:r>
            <a:endParaRPr lang="en-US" altLang="zh-TW" dirty="0" smtClean="0"/>
          </a:p>
          <a:p>
            <a:pPr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各</a:t>
            </a:r>
            <a:r>
              <a:rPr lang="zh-TW" altLang="en-US" dirty="0"/>
              <a:t>單位所提預計開放資料集清單倘獲核定通過，將提報開放</a:t>
            </a:r>
            <a:r>
              <a:rPr lang="zh-TW" altLang="en-US" dirty="0" smtClean="0"/>
              <a:t>之</a:t>
            </a:r>
            <a:endParaRPr lang="en-US" altLang="zh-TW" dirty="0" smtClean="0"/>
          </a:p>
          <a:p>
            <a:pPr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成果</a:t>
            </a:r>
            <a:r>
              <a:rPr lang="zh-TW" altLang="en-US" dirty="0"/>
              <a:t>送國發會備查，並公布在「政府資料開放平台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pPr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en-US" altLang="zh-TW" dirty="0" smtClean="0"/>
              <a:t>(</a:t>
            </a:r>
            <a:r>
              <a:rPr lang="en-US" altLang="zh-TW" dirty="0"/>
              <a:t>data.gov.tw)</a:t>
            </a:r>
            <a:r>
              <a:rPr lang="zh-TW" altLang="en-US" dirty="0"/>
              <a:t>。</a:t>
            </a:r>
          </a:p>
          <a:p>
            <a:pPr>
              <a:lnSpc>
                <a:spcPts val="3200"/>
              </a:lnSpc>
            </a:pPr>
            <a:r>
              <a:rPr lang="zh-TW" altLang="en-US" dirty="0" smtClean="0"/>
              <a:t>二</a:t>
            </a:r>
            <a:r>
              <a:rPr lang="zh-TW" altLang="en-US" dirty="0" smtClean="0">
                <a:latin typeface="標楷體"/>
                <a:ea typeface="標楷體"/>
              </a:rPr>
              <a:t>、</a:t>
            </a:r>
            <a:r>
              <a:rPr lang="zh-TW" altLang="en-US" dirty="0" smtClean="0"/>
              <a:t>各</a:t>
            </a:r>
            <a:r>
              <a:rPr lang="zh-TW" altLang="en-US" dirty="0"/>
              <a:t>單位提報</a:t>
            </a:r>
            <a:r>
              <a:rPr lang="en-US" altLang="zh-TW" dirty="0"/>
              <a:t>105</a:t>
            </a:r>
            <a:r>
              <a:rPr lang="zh-TW" altLang="en-US" dirty="0"/>
              <a:t>年第</a:t>
            </a:r>
            <a:r>
              <a:rPr lang="en-US" altLang="zh-TW" dirty="0"/>
              <a:t>4</a:t>
            </a:r>
            <a:r>
              <a:rPr lang="zh-TW" altLang="en-US" dirty="0"/>
              <a:t>季預計開放資料共計</a:t>
            </a:r>
            <a:r>
              <a:rPr lang="en-US" altLang="zh-TW" dirty="0"/>
              <a:t>2</a:t>
            </a:r>
            <a:r>
              <a:rPr lang="zh-TW" altLang="en-US" dirty="0"/>
              <a:t>項：</a:t>
            </a:r>
            <a:endParaRPr lang="en-US" altLang="zh-TW" dirty="0" smtClean="0"/>
          </a:p>
          <a:p>
            <a:pPr>
              <a:lnSpc>
                <a:spcPts val="3200"/>
              </a:lnSpc>
            </a:pPr>
            <a:r>
              <a:rPr lang="zh-TW" altLang="en-US" dirty="0" smtClean="0"/>
              <a:t> 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 領</a:t>
            </a:r>
            <a:r>
              <a:rPr lang="zh-TW" altLang="en-US" dirty="0"/>
              <a:t>務局</a:t>
            </a:r>
            <a:r>
              <a:rPr lang="en-US" altLang="zh-TW" dirty="0"/>
              <a:t>1</a:t>
            </a:r>
            <a:r>
              <a:rPr lang="zh-TW" altLang="en-US" dirty="0"/>
              <a:t>項：「國內首次申請護照親辦相關資訊」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lnSpc>
                <a:spcPts val="3200"/>
              </a:lnSpc>
            </a:pPr>
            <a:r>
              <a:rPr lang="zh-TW" altLang="en-US" dirty="0" smtClean="0"/>
              <a:t> 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en-US" altLang="zh-TW" dirty="0" smtClean="0"/>
              <a:t>NGO</a:t>
            </a:r>
            <a:r>
              <a:rPr lang="zh-TW" altLang="en-US" dirty="0"/>
              <a:t>國際事務會</a:t>
            </a:r>
            <a:r>
              <a:rPr lang="en-US" altLang="zh-TW" dirty="0"/>
              <a:t>1</a:t>
            </a:r>
            <a:r>
              <a:rPr lang="zh-TW" altLang="en-US" dirty="0"/>
              <a:t>項</a:t>
            </a:r>
            <a:r>
              <a:rPr lang="en-US" altLang="zh-TW" dirty="0"/>
              <a:t>: </a:t>
            </a:r>
            <a:r>
              <a:rPr lang="zh-TW" altLang="en-US" dirty="0"/>
              <a:t>「我國</a:t>
            </a:r>
            <a:r>
              <a:rPr lang="en-US" altLang="zh-TW" dirty="0"/>
              <a:t>NGO</a:t>
            </a:r>
            <a:r>
              <a:rPr lang="zh-TW" altLang="en-US" dirty="0"/>
              <a:t>簡介」。</a:t>
            </a:r>
            <a:endParaRPr lang="en-US" altLang="zh-TW" dirty="0" smtClean="0"/>
          </a:p>
        </p:txBody>
      </p:sp>
      <p:sp>
        <p:nvSpPr>
          <p:cNvPr id="6" name="矩形 5"/>
          <p:cNvSpPr/>
          <p:nvPr/>
        </p:nvSpPr>
        <p:spPr>
          <a:xfrm>
            <a:off x="1763688" y="1340768"/>
            <a:ext cx="6552728" cy="865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zh-TW" altLang="en-US" b="1" dirty="0" smtClean="0"/>
              <a:t>本部</a:t>
            </a:r>
            <a:r>
              <a:rPr lang="zh-TW" altLang="en-US" b="1" dirty="0"/>
              <a:t>各單位於本部資料開放諮詢小組第</a:t>
            </a:r>
            <a:r>
              <a:rPr lang="en-US" altLang="zh-TW" b="1" dirty="0"/>
              <a:t>3</a:t>
            </a:r>
            <a:r>
              <a:rPr lang="zh-TW" altLang="en-US" b="1" dirty="0"/>
              <a:t>次會議後盤點提報</a:t>
            </a:r>
            <a:r>
              <a:rPr lang="en-US" altLang="zh-TW" b="1" dirty="0"/>
              <a:t>105</a:t>
            </a:r>
            <a:r>
              <a:rPr lang="zh-TW" altLang="en-US" b="1" dirty="0"/>
              <a:t>年第</a:t>
            </a:r>
            <a:r>
              <a:rPr lang="en-US" altLang="zh-TW" b="1" dirty="0"/>
              <a:t>4</a:t>
            </a:r>
            <a:r>
              <a:rPr lang="zh-TW" altLang="en-US" b="1" dirty="0"/>
              <a:t>季預計開放資料，提請審核。</a:t>
            </a:r>
          </a:p>
        </p:txBody>
      </p:sp>
    </p:spTree>
    <p:extLst>
      <p:ext uri="{BB962C8B-B14F-4D97-AF65-F5344CB8AC3E}">
        <p14:creationId xmlns:p14="http://schemas.microsoft.com/office/powerpoint/2010/main" val="401939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329-8A6B-4927-A7EF-5936FB854BD4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4" name="标题 9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标题 9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報告事項二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63688" y="1340768"/>
            <a:ext cx="6552728" cy="865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zh-TW" altLang="en-US" b="1" dirty="0" smtClean="0"/>
              <a:t>關於</a:t>
            </a:r>
            <a:r>
              <a:rPr lang="zh-TW" altLang="en-US" b="1" dirty="0"/>
              <a:t>函詢國發會就本部工作平台及機敏性資料是否須列入丙 </a:t>
            </a:r>
          </a:p>
          <a:p>
            <a:pPr lvl="0">
              <a:lnSpc>
                <a:spcPts val="3200"/>
              </a:lnSpc>
            </a:pPr>
            <a:r>
              <a:rPr lang="zh-TW" altLang="en-US" b="1" dirty="0"/>
              <a:t>類資料清單，並公開該清單供外界檢視等節，國發會函復意見。</a:t>
            </a:r>
          </a:p>
        </p:txBody>
      </p:sp>
      <p:sp>
        <p:nvSpPr>
          <p:cNvPr id="6" name="文字方塊 5"/>
          <p:cNvSpPr txBox="1"/>
          <p:nvPr/>
        </p:nvSpPr>
        <p:spPr bwMode="auto">
          <a:xfrm>
            <a:off x="1619672" y="2708920"/>
            <a:ext cx="184731" cy="58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marL="0" eaLnBrk="0" hangingPunct="0">
              <a:lnSpc>
                <a:spcPct val="115000"/>
              </a:lnSpc>
              <a:spcBef>
                <a:spcPct val="20000"/>
              </a:spcBef>
            </a:pPr>
            <a:endParaRPr lang="zh-TW" altLang="en-US" sz="28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19672" y="2420888"/>
            <a:ext cx="6552728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zh-TW" altLang="en-US" dirty="0"/>
              <a:t>一</a:t>
            </a:r>
            <a:r>
              <a:rPr lang="zh-TW" altLang="en-US" dirty="0" smtClean="0"/>
              <a:t>、資</a:t>
            </a:r>
            <a:r>
              <a:rPr lang="zh-TW" altLang="en-US" dirty="0"/>
              <a:t>電處依</a:t>
            </a:r>
            <a:r>
              <a:rPr lang="en-US" altLang="zh-TW" dirty="0"/>
              <a:t>105</a:t>
            </a:r>
            <a:r>
              <a:rPr lang="zh-TW" altLang="en-US" dirty="0"/>
              <a:t>年</a:t>
            </a:r>
            <a:r>
              <a:rPr lang="en-US" altLang="zh-TW" dirty="0"/>
              <a:t>7</a:t>
            </a:r>
            <a:r>
              <a:rPr lang="zh-TW" altLang="en-US" dirty="0"/>
              <a:t>月</a:t>
            </a:r>
            <a:r>
              <a:rPr lang="en-US" altLang="zh-TW" dirty="0"/>
              <a:t>1</a:t>
            </a:r>
            <a:r>
              <a:rPr lang="zh-TW" altLang="en-US" dirty="0"/>
              <a:t>日資料開放諮詢小組第</a:t>
            </a:r>
            <a:r>
              <a:rPr lang="en-US" altLang="zh-TW" dirty="0"/>
              <a:t>3</a:t>
            </a:r>
            <a:r>
              <a:rPr lang="zh-TW" altLang="en-US" dirty="0"/>
              <a:t>次會議</a:t>
            </a:r>
            <a:r>
              <a:rPr lang="zh-TW" altLang="en-US" dirty="0" smtClean="0"/>
              <a:t>決議，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函</a:t>
            </a:r>
            <a:r>
              <a:rPr lang="zh-TW" altLang="en-US" dirty="0"/>
              <a:t>請國發會就本部工作平台及機敏性資料是否須列入丙</a:t>
            </a:r>
            <a:r>
              <a:rPr lang="zh-TW" altLang="en-US" dirty="0" smtClean="0"/>
              <a:t>類</a:t>
            </a:r>
            <a:r>
              <a:rPr lang="en-US" altLang="zh-TW" dirty="0"/>
              <a:t> </a:t>
            </a:r>
            <a:r>
              <a:rPr lang="en-US" altLang="zh-TW" dirty="0" smtClean="0"/>
              <a:t>  </a:t>
            </a:r>
          </a:p>
          <a:p>
            <a:pPr lvl="0">
              <a:lnSpc>
                <a:spcPts val="3200"/>
              </a:lnSpc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資料</a:t>
            </a:r>
            <a:r>
              <a:rPr lang="zh-TW" altLang="en-US" dirty="0"/>
              <a:t>清單，並公開該清單供外界檢視等節表示</a:t>
            </a:r>
            <a:r>
              <a:rPr lang="zh-TW" altLang="en-US" dirty="0" smtClean="0"/>
              <a:t>意見。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 smtClean="0"/>
              <a:t>二、國</a:t>
            </a:r>
            <a:r>
              <a:rPr lang="zh-TW" altLang="en-US" dirty="0"/>
              <a:t>發會於</a:t>
            </a:r>
            <a:r>
              <a:rPr lang="en-US" altLang="zh-TW" dirty="0"/>
              <a:t>105</a:t>
            </a:r>
            <a:r>
              <a:rPr lang="zh-TW" altLang="en-US" dirty="0"/>
              <a:t>年</a:t>
            </a:r>
            <a:r>
              <a:rPr lang="en-US" altLang="zh-TW" dirty="0"/>
              <a:t>8</a:t>
            </a:r>
            <a:r>
              <a:rPr lang="zh-TW" altLang="en-US" dirty="0"/>
              <a:t>月</a:t>
            </a:r>
            <a:r>
              <a:rPr lang="en-US" altLang="zh-TW" dirty="0"/>
              <a:t>2</a:t>
            </a:r>
            <a:r>
              <a:rPr lang="zh-TW" altLang="en-US" dirty="0"/>
              <a:t>日函復意見如</a:t>
            </a:r>
            <a:r>
              <a:rPr lang="zh-TW" altLang="en-US" dirty="0" smtClean="0"/>
              <a:t>后</a:t>
            </a:r>
            <a:r>
              <a:rPr lang="en-US" altLang="zh-TW" dirty="0" smtClean="0"/>
              <a:t>:</a:t>
            </a:r>
            <a:endParaRPr lang="en-US" altLang="zh-TW" dirty="0"/>
          </a:p>
          <a:p>
            <a:pPr lvl="0">
              <a:lnSpc>
                <a:spcPts val="3200"/>
              </a:lnSpc>
            </a:pPr>
            <a:r>
              <a:rPr lang="zh-TW" altLang="en-US" dirty="0" smtClean="0"/>
              <a:t>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依據</a:t>
            </a:r>
            <a:r>
              <a:rPr lang="zh-TW" altLang="en-US" dirty="0"/>
              <a:t>行政院「政府資料開放進階行動策略」，各機關</a:t>
            </a:r>
            <a:r>
              <a:rPr lang="zh-TW" altLang="en-US" dirty="0" smtClean="0"/>
              <a:t>應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   深入</a:t>
            </a:r>
            <a:r>
              <a:rPr lang="zh-TW" altLang="en-US" dirty="0"/>
              <a:t>盤點機關及所屬機關</a:t>
            </a:r>
            <a:r>
              <a:rPr lang="en-US" altLang="zh-TW" dirty="0"/>
              <a:t>(</a:t>
            </a:r>
            <a:r>
              <a:rPr lang="zh-TW" altLang="en-US" dirty="0"/>
              <a:t>構</a:t>
            </a:r>
            <a:r>
              <a:rPr lang="en-US" altLang="zh-TW" dirty="0"/>
              <a:t>)</a:t>
            </a:r>
            <a:r>
              <a:rPr lang="zh-TW" altLang="en-US" dirty="0"/>
              <a:t>系統及資料庫，其中</a:t>
            </a:r>
            <a:r>
              <a:rPr lang="zh-TW" altLang="en-US" b="1" dirty="0" smtClean="0"/>
              <a:t>內部</a:t>
            </a:r>
            <a:endParaRPr lang="en-US" altLang="zh-TW" b="1" dirty="0" smtClean="0"/>
          </a:p>
          <a:p>
            <a:pPr lvl="0">
              <a:lnSpc>
                <a:spcPts val="3200"/>
              </a:lnSpc>
            </a:pPr>
            <a:r>
              <a:rPr lang="zh-TW" altLang="en-US" b="1" dirty="0"/>
              <a:t> </a:t>
            </a:r>
            <a:r>
              <a:rPr lang="zh-TW" altLang="en-US" b="1" dirty="0" smtClean="0"/>
              <a:t>      工作系統</a:t>
            </a:r>
            <a:r>
              <a:rPr lang="zh-TW" altLang="en-US" b="1" dirty="0"/>
              <a:t>及機敏性資料亦屬盤點範圍，並依據行政院</a:t>
            </a:r>
            <a:r>
              <a:rPr lang="zh-TW" altLang="en-US" b="1" dirty="0" smtClean="0"/>
              <a:t>及</a:t>
            </a:r>
            <a:endParaRPr lang="en-US" altLang="zh-TW" b="1" dirty="0" smtClean="0"/>
          </a:p>
          <a:p>
            <a:pPr lvl="0">
              <a:lnSpc>
                <a:spcPts val="3200"/>
              </a:lnSpc>
            </a:pPr>
            <a:r>
              <a:rPr lang="zh-TW" altLang="en-US" b="1" dirty="0"/>
              <a:t> </a:t>
            </a:r>
            <a:r>
              <a:rPr lang="zh-TW" altLang="en-US" b="1" dirty="0" smtClean="0"/>
              <a:t>      所屬各機關</a:t>
            </a:r>
            <a:r>
              <a:rPr lang="zh-TW" altLang="en-US" b="1" dirty="0"/>
              <a:t>政府資料分類及授權利用收費原則進行</a:t>
            </a:r>
            <a:r>
              <a:rPr lang="zh-TW" altLang="en-US" b="1" dirty="0" smtClean="0"/>
              <a:t>資料 </a:t>
            </a:r>
            <a:endParaRPr lang="en-US" altLang="zh-TW" b="1" dirty="0" smtClean="0"/>
          </a:p>
          <a:p>
            <a:pPr lvl="0">
              <a:lnSpc>
                <a:spcPts val="3200"/>
              </a:lnSpc>
            </a:pPr>
            <a:r>
              <a:rPr lang="zh-TW" altLang="en-US" b="1" dirty="0"/>
              <a:t> </a:t>
            </a:r>
            <a:r>
              <a:rPr lang="zh-TW" altLang="en-US" b="1" dirty="0" smtClean="0"/>
              <a:t>      分類</a:t>
            </a:r>
            <a:r>
              <a:rPr lang="zh-TW" altLang="en-US" b="1" dirty="0"/>
              <a:t>，</a:t>
            </a:r>
            <a:r>
              <a:rPr lang="zh-TW" altLang="en-US" b="1" dirty="0" smtClean="0"/>
              <a:t>以有效</a:t>
            </a:r>
            <a:r>
              <a:rPr lang="zh-TW" altLang="en-US" b="1" dirty="0"/>
              <a:t>掌握資料資產</a:t>
            </a:r>
            <a:r>
              <a:rPr lang="zh-TW" altLang="en-US" dirty="0"/>
              <a:t>。</a:t>
            </a:r>
          </a:p>
          <a:p>
            <a:pPr lvl="0">
              <a:lnSpc>
                <a:spcPts val="3200"/>
              </a:lnSpc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886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329-8A6B-4927-A7EF-5936FB854BD4}" type="slidenum">
              <a:rPr lang="zh-TW" altLang="en-US" smtClean="0"/>
              <a:t>5</a:t>
            </a:fld>
            <a:endParaRPr lang="zh-TW" altLang="en-US" dirty="0"/>
          </a:p>
        </p:txBody>
      </p:sp>
      <p:sp>
        <p:nvSpPr>
          <p:cNvPr id="4" name="标题 9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标题 9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報告事項二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 bwMode="auto">
          <a:xfrm>
            <a:off x="1619672" y="2708920"/>
            <a:ext cx="184731" cy="58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marL="0" eaLnBrk="0" hangingPunct="0">
              <a:lnSpc>
                <a:spcPct val="115000"/>
              </a:lnSpc>
              <a:spcBef>
                <a:spcPct val="20000"/>
              </a:spcBef>
            </a:pPr>
            <a:endParaRPr lang="zh-TW" altLang="en-US" sz="28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27960" y="2224684"/>
            <a:ext cx="6552728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zh-TW" altLang="en-US" dirty="0" smtClean="0"/>
              <a:t>   </a:t>
            </a:r>
            <a:r>
              <a:rPr lang="en-US" altLang="zh-TW" dirty="0" smtClean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</a:t>
            </a:r>
            <a:r>
              <a:rPr lang="zh-TW" altLang="en-US" dirty="0"/>
              <a:t>有關丙類資料清單之公開仍應在國家機密保護、營業秘</a:t>
            </a:r>
          </a:p>
          <a:p>
            <a:pPr lvl="0">
              <a:lnSpc>
                <a:spcPts val="3200"/>
              </a:lnSpc>
            </a:pPr>
            <a:r>
              <a:rPr lang="zh-TW" altLang="en-US" dirty="0"/>
              <a:t>    </a:t>
            </a:r>
            <a:r>
              <a:rPr lang="zh-TW" altLang="en-US" dirty="0" smtClean="0"/>
              <a:t>   密</a:t>
            </a:r>
            <a:r>
              <a:rPr lang="zh-TW" altLang="en-US" dirty="0"/>
              <a:t>保護、個人資料保護等相關法規之前提下辦理，國</a:t>
            </a:r>
            <a:r>
              <a:rPr lang="zh-TW" altLang="en-US" dirty="0" smtClean="0"/>
              <a:t>發 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   會亦將提報此議題於行政院資料開放諮詢小組確認統一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   處理方式</a:t>
            </a:r>
            <a:r>
              <a:rPr lang="zh-TW" altLang="en-US" dirty="0"/>
              <a:t>後函知各機關參辦。</a:t>
            </a:r>
          </a:p>
          <a:p>
            <a:pPr lvl="0">
              <a:lnSpc>
                <a:spcPts val="3200"/>
              </a:lnSpc>
            </a:pPr>
            <a:r>
              <a:rPr lang="zh-TW" altLang="en-US" dirty="0" smtClean="0"/>
              <a:t>三、資</a:t>
            </a:r>
            <a:r>
              <a:rPr lang="zh-TW" altLang="en-US" dirty="0"/>
              <a:t>電處經續洽國發會承辦人獲告，依據</a:t>
            </a:r>
            <a:r>
              <a:rPr lang="en-US" altLang="zh-TW" dirty="0"/>
              <a:t>105</a:t>
            </a:r>
            <a:r>
              <a:rPr lang="zh-TW" altLang="en-US" dirty="0"/>
              <a:t>年</a:t>
            </a:r>
            <a:r>
              <a:rPr lang="en-US" altLang="zh-TW" dirty="0"/>
              <a:t>11</a:t>
            </a:r>
            <a:r>
              <a:rPr lang="zh-TW" altLang="en-US" dirty="0"/>
              <a:t>月</a:t>
            </a:r>
            <a:r>
              <a:rPr lang="en-US" altLang="zh-TW" dirty="0"/>
              <a:t>25</a:t>
            </a:r>
            <a:r>
              <a:rPr lang="zh-TW" altLang="en-US" dirty="0"/>
              <a:t>日</a:t>
            </a:r>
            <a:r>
              <a:rPr lang="zh-TW" altLang="en-US" dirty="0" smtClean="0"/>
              <a:t>行政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院</a:t>
            </a:r>
            <a:r>
              <a:rPr lang="zh-TW" altLang="en-US" dirty="0"/>
              <a:t>資料開放諮詢小組第</a:t>
            </a:r>
            <a:r>
              <a:rPr lang="en-US" altLang="zh-TW" dirty="0"/>
              <a:t>4</a:t>
            </a:r>
            <a:r>
              <a:rPr lang="zh-TW" altLang="en-US" dirty="0"/>
              <a:t>次會議審議通過之「行政院所屬</a:t>
            </a:r>
            <a:r>
              <a:rPr lang="zh-TW" altLang="en-US" dirty="0" smtClean="0"/>
              <a:t>二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級</a:t>
            </a:r>
            <a:r>
              <a:rPr lang="zh-TW" altLang="en-US" dirty="0"/>
              <a:t>機關政府資料開放諮詢小組運作指引</a:t>
            </a:r>
            <a:r>
              <a:rPr lang="zh-TW" altLang="en-US" dirty="0" smtClean="0"/>
              <a:t>」，</a:t>
            </a:r>
            <a:r>
              <a:rPr lang="zh-TW" altLang="en-US" b="1" dirty="0"/>
              <a:t>丙</a:t>
            </a:r>
            <a:r>
              <a:rPr lang="zh-TW" altLang="en-US" b="1" dirty="0" smtClean="0"/>
              <a:t>類資料清單</a:t>
            </a:r>
            <a:endParaRPr lang="en-US" altLang="zh-TW" b="1" dirty="0" smtClean="0"/>
          </a:p>
          <a:p>
            <a:pPr lvl="0">
              <a:lnSpc>
                <a:spcPts val="3200"/>
              </a:lnSpc>
            </a:pPr>
            <a:r>
              <a:rPr lang="zh-TW" altLang="en-US" b="1" dirty="0"/>
              <a:t> </a:t>
            </a:r>
            <a:r>
              <a:rPr lang="zh-TW" altLang="en-US" b="1" dirty="0" smtClean="0"/>
              <a:t>   基於</a:t>
            </a:r>
            <a:r>
              <a:rPr lang="zh-TW" altLang="en-US" b="1" dirty="0"/>
              <a:t>保密需求，機關得不開放於政府資料開放</a:t>
            </a:r>
            <a:r>
              <a:rPr lang="zh-TW" altLang="en-US" b="1" dirty="0" smtClean="0"/>
              <a:t>平臺</a:t>
            </a:r>
            <a:r>
              <a:rPr lang="zh-TW" altLang="en-US" dirty="0"/>
              <a:t>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03258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329-8A6B-4927-A7EF-5936FB854BD4}" type="slidenum">
              <a:rPr lang="zh-TW" altLang="en-US" smtClean="0"/>
              <a:t>6</a:t>
            </a:fld>
            <a:endParaRPr lang="zh-TW" altLang="en-US" dirty="0"/>
          </a:p>
        </p:txBody>
      </p:sp>
      <p:sp>
        <p:nvSpPr>
          <p:cNvPr id="4" name="标题 9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标题 9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討論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事項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87465" y="1783758"/>
            <a:ext cx="6417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/>
              <a:t>關於以本部名義赴黑客松提案與本部有關業務事，提請討論。</a:t>
            </a:r>
          </a:p>
        </p:txBody>
      </p:sp>
      <p:sp>
        <p:nvSpPr>
          <p:cNvPr id="12" name="矩形 11"/>
          <p:cNvSpPr/>
          <p:nvPr/>
        </p:nvSpPr>
        <p:spPr>
          <a:xfrm>
            <a:off x="1619672" y="2420888"/>
            <a:ext cx="6552728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zh-TW" altLang="en-US" dirty="0"/>
              <a:t>一</a:t>
            </a:r>
            <a:r>
              <a:rPr lang="zh-TW" altLang="en-US" dirty="0" smtClean="0"/>
              <a:t>、資</a:t>
            </a:r>
            <a:r>
              <a:rPr lang="zh-TW" altLang="en-US" dirty="0"/>
              <a:t>電處前於</a:t>
            </a:r>
            <a:r>
              <a:rPr lang="en-US" altLang="zh-TW" dirty="0"/>
              <a:t>104</a:t>
            </a:r>
            <a:r>
              <a:rPr lang="zh-TW" altLang="en-US" dirty="0"/>
              <a:t>年</a:t>
            </a:r>
            <a:r>
              <a:rPr lang="en-US" altLang="zh-TW" dirty="0"/>
              <a:t>3</a:t>
            </a:r>
            <a:r>
              <a:rPr lang="zh-TW" altLang="en-US" dirty="0"/>
              <a:t>月由李處長自正偕領務局及資電處同仁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赴</a:t>
            </a:r>
            <a:r>
              <a:rPr lang="zh-TW" altLang="en-US" dirty="0"/>
              <a:t>行政院拜會</a:t>
            </a:r>
            <a:r>
              <a:rPr lang="zh-TW" altLang="en-US" dirty="0" smtClean="0"/>
              <a:t>蔡前政務委員</a:t>
            </a:r>
            <a:r>
              <a:rPr lang="zh-TW" altLang="en-US" dirty="0"/>
              <a:t>玉玲，討論「政府網站精進</a:t>
            </a:r>
            <a:r>
              <a:rPr lang="zh-TW" altLang="en-US" dirty="0" smtClean="0"/>
              <a:t>措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zh-TW" altLang="en-US" dirty="0" smtClean="0"/>
              <a:t>施及</a:t>
            </a:r>
            <a:r>
              <a:rPr lang="zh-TW" altLang="en-US" dirty="0"/>
              <a:t>資料公開由民間彙整製作」，</a:t>
            </a:r>
            <a:r>
              <a:rPr lang="zh-TW" altLang="en-US" dirty="0" smtClean="0"/>
              <a:t>蔡前政委</a:t>
            </a:r>
            <a:r>
              <a:rPr lang="zh-TW" altLang="en-US" dirty="0"/>
              <a:t>贊同本部作法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zh-TW" altLang="en-US" dirty="0" smtClean="0"/>
              <a:t>並推薦</a:t>
            </a:r>
            <a:r>
              <a:rPr lang="zh-TW" altLang="en-US" dirty="0"/>
              <a:t>唐政務委員鳳</a:t>
            </a:r>
            <a:r>
              <a:rPr lang="en-US" altLang="zh-TW" dirty="0"/>
              <a:t>(</a:t>
            </a:r>
            <a:r>
              <a:rPr lang="zh-TW" altLang="en-US" dirty="0"/>
              <a:t>時為自由軟體設計師</a:t>
            </a:r>
            <a:r>
              <a:rPr lang="en-US" altLang="zh-TW" dirty="0"/>
              <a:t>)</a:t>
            </a:r>
            <a:r>
              <a:rPr lang="zh-TW" altLang="en-US" dirty="0"/>
              <a:t>等民間專業</a:t>
            </a:r>
            <a:r>
              <a:rPr lang="zh-TW" altLang="en-US" dirty="0" smtClean="0"/>
              <a:t>人 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zh-TW" altLang="en-US" dirty="0" smtClean="0"/>
              <a:t>士協助</a:t>
            </a:r>
            <a:r>
              <a:rPr lang="zh-TW" altLang="en-US" dirty="0"/>
              <a:t>，唐政委嗣提供「急難救助」、「漁業糾紛及</a:t>
            </a:r>
            <a:r>
              <a:rPr lang="zh-TW" altLang="en-US" dirty="0" smtClean="0"/>
              <a:t>海盜 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zh-TW" altLang="en-US" dirty="0" smtClean="0"/>
              <a:t>犯罪</a:t>
            </a:r>
            <a:r>
              <a:rPr lang="zh-TW" altLang="en-US" dirty="0"/>
              <a:t>」、「國際組織彙編」等議題建議，包括本部可</a:t>
            </a:r>
            <a:r>
              <a:rPr lang="zh-TW" altLang="en-US" dirty="0" smtClean="0"/>
              <a:t>派員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zh-TW" altLang="en-US" dirty="0" smtClean="0"/>
              <a:t>赴</a:t>
            </a:r>
            <a:r>
              <a:rPr lang="en-US" altLang="zh-TW" dirty="0" smtClean="0"/>
              <a:t>g0v</a:t>
            </a:r>
            <a:r>
              <a:rPr lang="zh-TW" altLang="en-US" dirty="0"/>
              <a:t>之黑客松活動提案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pPr lvl="0">
              <a:lnSpc>
                <a:spcPts val="3200"/>
              </a:lnSpc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98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329-8A6B-4927-A7EF-5936FB854BD4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4" name="标题 9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标题 9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討論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事項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619672" y="1844824"/>
            <a:ext cx="65527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zh-TW" altLang="en-US" dirty="0" smtClean="0"/>
              <a:t>二、經</a:t>
            </a:r>
            <a:r>
              <a:rPr lang="zh-TW" altLang="en-US" dirty="0"/>
              <a:t>資電處於</a:t>
            </a:r>
            <a:r>
              <a:rPr lang="en-US" altLang="zh-TW" dirty="0"/>
              <a:t>104</a:t>
            </a:r>
            <a:r>
              <a:rPr lang="zh-TW" altLang="en-US" dirty="0"/>
              <a:t>年</a:t>
            </a:r>
            <a:r>
              <a:rPr lang="en-US" altLang="zh-TW" dirty="0"/>
              <a:t>5</a:t>
            </a:r>
            <a:r>
              <a:rPr lang="zh-TW" altLang="en-US" dirty="0"/>
              <a:t>月</a:t>
            </a:r>
            <a:r>
              <a:rPr lang="en-US" altLang="zh-TW" dirty="0"/>
              <a:t>19</a:t>
            </a:r>
            <a:r>
              <a:rPr lang="zh-TW" altLang="en-US" dirty="0"/>
              <a:t>日呈報本案，時本部石主任秘書</a:t>
            </a:r>
            <a:r>
              <a:rPr lang="zh-TW" altLang="en-US" dirty="0" smtClean="0"/>
              <a:t>建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議</a:t>
            </a:r>
            <a:r>
              <a:rPr lang="zh-TW" altLang="en-US" dirty="0"/>
              <a:t>召集部內相關單位研商後再辦，以求周延。資電處嗣</a:t>
            </a:r>
            <a:r>
              <a:rPr lang="zh-TW" altLang="en-US" dirty="0" smtClean="0"/>
              <a:t>於</a:t>
            </a: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en-US" altLang="zh-TW" dirty="0" smtClean="0"/>
              <a:t>104</a:t>
            </a:r>
            <a:r>
              <a:rPr lang="zh-TW" altLang="en-US" dirty="0"/>
              <a:t>年</a:t>
            </a:r>
            <a:r>
              <a:rPr lang="en-US" altLang="zh-TW" dirty="0"/>
              <a:t>8</a:t>
            </a:r>
            <a:r>
              <a:rPr lang="zh-TW" altLang="en-US" dirty="0"/>
              <a:t>月</a:t>
            </a:r>
            <a:r>
              <a:rPr lang="en-US" altLang="zh-TW" dirty="0"/>
              <a:t>21</a:t>
            </a:r>
            <a:r>
              <a:rPr lang="zh-TW" altLang="en-US" dirty="0"/>
              <a:t>日召開研商</a:t>
            </a:r>
            <a:r>
              <a:rPr lang="zh-TW" altLang="en-US" dirty="0" smtClean="0"/>
              <a:t>會議，</a:t>
            </a:r>
            <a:r>
              <a:rPr lang="zh-TW" altLang="en-US" dirty="0"/>
              <a:t>提案內容有關本部擬派員</a:t>
            </a:r>
            <a:r>
              <a:rPr lang="zh-TW" altLang="en-US" dirty="0" smtClean="0"/>
              <a:t>赴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黑</a:t>
            </a:r>
            <a:r>
              <a:rPr lang="zh-TW" altLang="en-US" dirty="0"/>
              <a:t>客松提案「急難救助」、「國際組織彙編」及「各國</a:t>
            </a:r>
            <a:r>
              <a:rPr lang="zh-TW" altLang="en-US" dirty="0" smtClean="0"/>
              <a:t>旅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遊</a:t>
            </a:r>
            <a:r>
              <a:rPr lang="zh-TW" altLang="en-US" dirty="0"/>
              <a:t>資訊」等議題，以增加本部與民眾互動，建立本部</a:t>
            </a:r>
            <a:r>
              <a:rPr lang="zh-TW" altLang="en-US" dirty="0" smtClean="0"/>
              <a:t>良好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形象。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567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329-8A6B-4927-A7EF-5936FB854BD4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4" name="标题 9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标题 9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討論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事項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619672" y="1844824"/>
            <a:ext cx="65527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zh-TW" altLang="en-US" dirty="0"/>
              <a:t>本部相關單位意見如</a:t>
            </a:r>
            <a:r>
              <a:rPr lang="zh-TW" altLang="en-US" dirty="0" smtClean="0"/>
              <a:t>后</a:t>
            </a:r>
            <a:r>
              <a:rPr lang="en-US" altLang="zh-TW" dirty="0" smtClean="0"/>
              <a:t>:</a:t>
            </a:r>
          </a:p>
          <a:p>
            <a:pPr lvl="0">
              <a:lnSpc>
                <a:spcPts val="3200"/>
              </a:lnSpc>
            </a:pPr>
            <a:r>
              <a:rPr lang="en-US" altLang="zh-TW" dirty="0" smtClean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r>
              <a:rPr lang="zh-TW" altLang="en-US" b="1" dirty="0"/>
              <a:t>亞太司及亞非司</a:t>
            </a:r>
            <a:r>
              <a:rPr lang="en-US" altLang="zh-TW" b="1" dirty="0"/>
              <a:t>:</a:t>
            </a:r>
            <a:r>
              <a:rPr lang="zh-TW" altLang="en-US" dirty="0"/>
              <a:t>表示同意或無意見。</a:t>
            </a:r>
          </a:p>
          <a:p>
            <a:pPr lvl="0">
              <a:lnSpc>
                <a:spcPts val="3200"/>
              </a:lnSpc>
            </a:pPr>
            <a:r>
              <a:rPr lang="en-US" altLang="zh-TW" dirty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</a:t>
            </a:r>
            <a:r>
              <a:rPr lang="zh-TW" altLang="en-US" b="1" dirty="0"/>
              <a:t>國組司</a:t>
            </a:r>
            <a:r>
              <a:rPr lang="en-US" altLang="zh-TW" dirty="0"/>
              <a:t>: </a:t>
            </a:r>
          </a:p>
          <a:p>
            <a:pPr lvl="0">
              <a:lnSpc>
                <a:spcPts val="3200"/>
              </a:lnSpc>
            </a:pPr>
            <a:r>
              <a:rPr lang="zh-TW" altLang="en-US" dirty="0" smtClean="0"/>
              <a:t>   </a:t>
            </a:r>
            <a:r>
              <a:rPr lang="en-US" altLang="zh-TW" dirty="0" smtClean="0"/>
              <a:t>(</a:t>
            </a:r>
            <a:r>
              <a:rPr lang="en-US" altLang="zh-TW" dirty="0"/>
              <a:t>1)</a:t>
            </a:r>
            <a:r>
              <a:rPr lang="zh-TW" altLang="en-US" dirty="0"/>
              <a:t>鑒於我參與國際組織具政治敏感性，建議不納入我</a:t>
            </a:r>
            <a:r>
              <a:rPr lang="zh-TW" altLang="en-US" dirty="0" smtClean="0"/>
              <a:t>參與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  政府</a:t>
            </a:r>
            <a:r>
              <a:rPr lang="zh-TW" altLang="en-US" dirty="0"/>
              <a:t>間國際組織相關內容；</a:t>
            </a:r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en-US" altLang="zh-TW" dirty="0" smtClean="0"/>
              <a:t>(2</a:t>
            </a:r>
            <a:r>
              <a:rPr lang="en-US" altLang="zh-TW" dirty="0"/>
              <a:t>)</a:t>
            </a:r>
            <a:r>
              <a:rPr lang="zh-TW" altLang="en-US" dirty="0"/>
              <a:t>國組司人力有限，礙難參與網民自行建置網站彙編我</a:t>
            </a:r>
            <a:r>
              <a:rPr lang="zh-TW" altLang="en-US" dirty="0" smtClean="0"/>
              <a:t>參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  與政府</a:t>
            </a:r>
            <a:r>
              <a:rPr lang="zh-TW" altLang="en-US" dirty="0"/>
              <a:t>間國際組織相關內容及提供資料修正</a:t>
            </a:r>
            <a:r>
              <a:rPr lang="en-US" altLang="zh-TW" dirty="0"/>
              <a:t>;</a:t>
            </a:r>
          </a:p>
          <a:p>
            <a:pPr lvl="0">
              <a:lnSpc>
                <a:spcPts val="3200"/>
              </a:lnSpc>
            </a:pPr>
            <a:r>
              <a:rPr lang="zh-TW" altLang="en-US" dirty="0" smtClean="0"/>
              <a:t>   </a:t>
            </a:r>
            <a:r>
              <a:rPr lang="en-US" altLang="zh-TW" dirty="0" smtClean="0"/>
              <a:t>(</a:t>
            </a:r>
            <a:r>
              <a:rPr lang="en-US" altLang="zh-TW" dirty="0"/>
              <a:t>3)</a:t>
            </a:r>
            <a:r>
              <a:rPr lang="zh-TW" altLang="en-US" dirty="0"/>
              <a:t>建議改以我參與重要之非政府間國際組織為提案內容。</a:t>
            </a:r>
          </a:p>
          <a:p>
            <a:pPr lvl="0">
              <a:lnSpc>
                <a:spcPts val="3200"/>
              </a:lnSpc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777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C9329-8A6B-4927-A7EF-5936FB854BD4}" type="slidenum">
              <a:rPr lang="zh-TW" altLang="en-US" smtClean="0"/>
              <a:t>9</a:t>
            </a:fld>
            <a:endParaRPr lang="zh-TW" altLang="en-US" dirty="0"/>
          </a:p>
        </p:txBody>
      </p:sp>
      <p:sp>
        <p:nvSpPr>
          <p:cNvPr id="4" name="标题 9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标题 9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討論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事項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619672" y="1844824"/>
            <a:ext cx="6552728" cy="455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619672" y="1844824"/>
            <a:ext cx="6552728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200"/>
              </a:lnSpc>
            </a:pPr>
            <a:r>
              <a:rPr lang="en-US" altLang="zh-TW" dirty="0"/>
              <a:t>(</a:t>
            </a:r>
            <a:r>
              <a:rPr lang="zh-TW" altLang="en-US" dirty="0"/>
              <a:t>三</a:t>
            </a:r>
            <a:r>
              <a:rPr lang="en-US" altLang="zh-TW" dirty="0"/>
              <a:t>)</a:t>
            </a:r>
            <a:r>
              <a:rPr lang="zh-TW" altLang="en-US" b="1" dirty="0"/>
              <a:t>領務局</a:t>
            </a:r>
            <a:r>
              <a:rPr lang="en-US" altLang="zh-TW" b="1" dirty="0"/>
              <a:t>:</a:t>
            </a:r>
            <a:r>
              <a:rPr lang="en-US" altLang="zh-TW" dirty="0"/>
              <a:t> </a:t>
            </a:r>
          </a:p>
          <a:p>
            <a:pPr lvl="0">
              <a:lnSpc>
                <a:spcPts val="3200"/>
              </a:lnSpc>
            </a:pPr>
            <a:r>
              <a:rPr lang="zh-TW" altLang="en-US" dirty="0" smtClean="0"/>
              <a:t>   </a:t>
            </a:r>
            <a:r>
              <a:rPr lang="en-US" altLang="zh-TW" dirty="0" smtClean="0"/>
              <a:t>(</a:t>
            </a:r>
            <a:r>
              <a:rPr lang="en-US" altLang="zh-TW" dirty="0"/>
              <a:t>1)</a:t>
            </a:r>
            <a:r>
              <a:rPr lang="zh-TW" altLang="en-US" dirty="0"/>
              <a:t>政府發布之警示不宜由官方開放民間發展另一套旅遊警 </a:t>
            </a:r>
          </a:p>
          <a:p>
            <a:pPr lvl="0">
              <a:lnSpc>
                <a:spcPts val="3200"/>
              </a:lnSpc>
            </a:pPr>
            <a:r>
              <a:rPr lang="zh-TW" altLang="en-US" dirty="0"/>
              <a:t>   </a:t>
            </a:r>
            <a:r>
              <a:rPr lang="zh-TW" altLang="en-US" dirty="0" smtClean="0"/>
              <a:t>   示</a:t>
            </a:r>
            <a:r>
              <a:rPr lang="zh-TW" altLang="en-US" dirty="0"/>
              <a:t>版本；</a:t>
            </a:r>
          </a:p>
          <a:p>
            <a:pPr lvl="0">
              <a:lnSpc>
                <a:spcPts val="3200"/>
              </a:lnSpc>
            </a:pPr>
            <a:r>
              <a:rPr lang="zh-TW" altLang="en-US" dirty="0" smtClean="0"/>
              <a:t>   </a:t>
            </a:r>
            <a:r>
              <a:rPr lang="en-US" altLang="zh-TW" dirty="0" smtClean="0"/>
              <a:t>(</a:t>
            </a:r>
            <a:r>
              <a:rPr lang="en-US" altLang="zh-TW" dirty="0"/>
              <a:t>2)</a:t>
            </a:r>
            <a:r>
              <a:rPr lang="zh-TW" altLang="en-US" dirty="0"/>
              <a:t>領務局網站掛載連結至民間建置之專案網頁，即便加</a:t>
            </a:r>
            <a:r>
              <a:rPr lang="zh-TW" altLang="en-US" dirty="0" smtClean="0"/>
              <a:t>註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  免責</a:t>
            </a:r>
            <a:r>
              <a:rPr lang="zh-TW" altLang="en-US" dirty="0"/>
              <a:t>聲明，倘民眾經由領務局網站連結該等網站而</a:t>
            </a:r>
            <a:r>
              <a:rPr lang="zh-TW" altLang="en-US" dirty="0" smtClean="0"/>
              <a:t>得到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  錯誤</a:t>
            </a:r>
            <a:r>
              <a:rPr lang="zh-TW" altLang="en-US" dirty="0"/>
              <a:t>簽證及旅遊資訊，恐會衍生官方與民間糾紛，</a:t>
            </a:r>
            <a:r>
              <a:rPr lang="zh-TW" altLang="en-US" dirty="0" smtClean="0"/>
              <a:t>建議 </a:t>
            </a: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endParaRPr lang="en-US" altLang="zh-TW" dirty="0" smtClean="0"/>
          </a:p>
          <a:p>
            <a:pPr lvl="0">
              <a:lnSpc>
                <a:spcPts val="32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  暫緩</a:t>
            </a:r>
            <a:r>
              <a:rPr lang="zh-TW" altLang="en-US" dirty="0"/>
              <a:t>於黑客松大會提出簽證及旅遊資訊案。</a:t>
            </a:r>
          </a:p>
          <a:p>
            <a:pPr lvl="0">
              <a:lnSpc>
                <a:spcPts val="3200"/>
              </a:lnSpc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531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訂 1">
      <a:majorFont>
        <a:latin typeface="標楷體"/>
        <a:ea typeface="標楷體"/>
        <a:cs typeface=""/>
      </a:majorFont>
      <a:minorFont>
        <a:latin typeface="標楷體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/>
      <a:lstStyle>
        <a:defPPr marL="0" eaLnBrk="0" hangingPunct="0">
          <a:lnSpc>
            <a:spcPct val="115000"/>
          </a:lnSpc>
          <a:spcBef>
            <a:spcPct val="20000"/>
          </a:spcBef>
          <a:defRPr sz="2800" b="1" dirty="0">
            <a:solidFill>
              <a:srgbClr val="000000"/>
            </a:solidFill>
            <a:latin typeface="標楷體" pitchFamily="65" charset="-120"/>
            <a:ea typeface="標楷體" pitchFamily="65" charset="-12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1030612部務會議資電處簡報</Template>
  <TotalTime>3500</TotalTime>
  <Words>1187</Words>
  <Application>Microsoft Office PowerPoint</Application>
  <PresentationFormat>如螢幕大小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12" baseType="lpstr">
      <vt:lpstr>1_預設簡報設計</vt:lpstr>
      <vt:lpstr>1_Office 佈景主題</vt:lpstr>
      <vt:lpstr>第4次會議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MOFA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MOFA</dc:creator>
  <cp:lastModifiedBy>Administrator</cp:lastModifiedBy>
  <cp:revision>305</cp:revision>
  <cp:lastPrinted>2016-06-29T00:53:11Z</cp:lastPrinted>
  <dcterms:created xsi:type="dcterms:W3CDTF">2015-08-21T06:57:01Z</dcterms:created>
  <dcterms:modified xsi:type="dcterms:W3CDTF">2017-01-13T08:13:19Z</dcterms:modified>
</cp:coreProperties>
</file>